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Metadata/LabelInfo.xml" ContentType="application/vnd.ms-office.classificationlabel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687" r:id="rId2"/>
    <p:sldMasterId id="2147483672" r:id="rId3"/>
  </p:sldMasterIdLst>
  <p:notesMasterIdLst>
    <p:notesMasterId r:id="rId18"/>
  </p:notesMasterIdLst>
  <p:sldIdLst>
    <p:sldId id="257" r:id="rId4"/>
    <p:sldId id="261" r:id="rId5"/>
    <p:sldId id="272" r:id="rId6"/>
    <p:sldId id="265" r:id="rId7"/>
    <p:sldId id="260" r:id="rId8"/>
    <p:sldId id="270" r:id="rId9"/>
    <p:sldId id="262" r:id="rId10"/>
    <p:sldId id="271" r:id="rId11"/>
    <p:sldId id="273" r:id="rId12"/>
    <p:sldId id="264"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664A86D-4B40-4D4D-839A-2A70250C28A9}">
          <p14:sldIdLst>
            <p14:sldId id="257"/>
            <p14:sldId id="261"/>
            <p14:sldId id="272"/>
            <p14:sldId id="265"/>
            <p14:sldId id="260"/>
            <p14:sldId id="270"/>
            <p14:sldId id="262"/>
            <p14:sldId id="271"/>
            <p14:sldId id="273"/>
            <p14:sldId id="264"/>
            <p14:sldId id="266"/>
            <p14:sldId id="267"/>
            <p14:sldId id="268"/>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99" autoAdjust="0"/>
    <p:restoredTop sz="92647" autoAdjust="0"/>
  </p:normalViewPr>
  <p:slideViewPr>
    <p:cSldViewPr snapToGrid="0">
      <p:cViewPr varScale="1">
        <p:scale>
          <a:sx n="39" d="100"/>
          <a:sy n="39" d="100"/>
        </p:scale>
        <p:origin x="200" y="15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FF348C-48EB-4C07-A5CB-F96D58F6AE2B}" type="datetimeFigureOut">
              <a:rPr lang="en-US" smtClean="0"/>
              <a:t>8/24/23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260FD-E986-4960-97B8-EEAAAF478D99}" type="slidenum">
              <a:rPr lang="en-US" smtClean="0"/>
              <a:t>‹#›</a:t>
            </a:fld>
            <a:endParaRPr lang="en-US"/>
          </a:p>
        </p:txBody>
      </p:sp>
    </p:spTree>
    <p:extLst>
      <p:ext uri="{BB962C8B-B14F-4D97-AF65-F5344CB8AC3E}">
        <p14:creationId xmlns:p14="http://schemas.microsoft.com/office/powerpoint/2010/main" val="3366337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hank you Option 1">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94345B-51E1-48BA-8DD3-D289779D938B}"/>
              </a:ext>
            </a:extLst>
          </p:cNvPr>
          <p:cNvSpPr/>
          <p:nvPr userDrawn="1"/>
        </p:nvSpPr>
        <p:spPr>
          <a:xfrm>
            <a:off x="0" y="0"/>
            <a:ext cx="12192000" cy="24909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FB6A6C8-B938-45F5-94CD-87F8021DA4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575" y="603023"/>
            <a:ext cx="2448239" cy="1455235"/>
          </a:xfrm>
          <a:prstGeom prst="rect">
            <a:avLst/>
          </a:prstGeom>
        </p:spPr>
      </p:pic>
      <p:sp>
        <p:nvSpPr>
          <p:cNvPr id="5" name="Text Placeholder 4">
            <a:extLst>
              <a:ext uri="{FF2B5EF4-FFF2-40B4-BE49-F238E27FC236}">
                <a16:creationId xmlns:a16="http://schemas.microsoft.com/office/drawing/2014/main" id="{3AFF5933-A7C5-414D-93EF-23E722D13A43}"/>
              </a:ext>
            </a:extLst>
          </p:cNvPr>
          <p:cNvSpPr>
            <a:spLocks noGrp="1"/>
          </p:cNvSpPr>
          <p:nvPr>
            <p:ph type="body" sz="quarter" idx="10" hasCustomPrompt="1"/>
          </p:nvPr>
        </p:nvSpPr>
        <p:spPr>
          <a:xfrm>
            <a:off x="2603007" y="3710344"/>
            <a:ext cx="6985986" cy="1544526"/>
          </a:xfrm>
          <a:prstGeom prst="rect">
            <a:avLst/>
          </a:prstGeom>
        </p:spPr>
        <p:txBody>
          <a:bodyPr/>
          <a:lstStyle>
            <a:lvl1pPr marL="0" indent="0" algn="ctr">
              <a:buNone/>
              <a:defRPr sz="540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Thank you</a:t>
            </a:r>
          </a:p>
        </p:txBody>
      </p:sp>
    </p:spTree>
    <p:extLst>
      <p:ext uri="{BB962C8B-B14F-4D97-AF65-F5344CB8AC3E}">
        <p14:creationId xmlns:p14="http://schemas.microsoft.com/office/powerpoint/2010/main" val="394079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81866-43ED-41E0-B619-0EDAC38E3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878583-B43C-48EA-B2F0-D24B057678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17251A-B057-4F6F-A27E-65A4D4AA0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DCF3139C-057D-446C-80E4-9800A3B2A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D561F0-A2A4-4E18-B362-47E677C6D57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74385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BA86-B123-4E36-8CF4-7D8FB75A7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47396B-255C-456D-921F-88A858052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7BE32A-AFF0-4D98-A509-7D0784B87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FE9621ED-4685-464A-8871-0212DFC1E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55114-B05E-4DBC-A4D9-9C1E4C0A967D}"/>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956586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E3874-3EA6-4ADA-8919-84D0B1FD9B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A1E07-4C20-4C4A-A1C4-8ECD98E940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C8D674D-6FBC-4914-9369-00090FADF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DB512-7FB1-4FA2-9F83-8B9F6606B60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332917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BCF246-DA09-4188-AA5E-95A2E53C78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DD9D3-4569-4C9C-9EDB-BBE37D452A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3364A19-A6D7-4160-9F84-786DC59B4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F3314-C269-4E3D-8824-B81B3BF6277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815940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2607F-A0D7-414C-B0C1-2251342AF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CA4700-1B71-487E-9DBB-61CED8191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8C060B58-30C1-41E9-A64B-BB6F37840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946CF-5B99-4C9B-BFD9-160D27F4D23C}"/>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2186992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777E-D411-45B6-AF0E-52EBF5548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C7508-E956-437C-97B9-F70D3B9C33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7A2DA6C-FECE-4968-8405-2703F92A8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FD70B-FC1D-4193-95DA-CDE8F7862D3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435304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97F1-04EB-4C73-90FD-7DEAC3336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7771D-4F8F-4911-9C60-6EDDCA71A8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C551D163-AFDB-4B1A-8A9C-996CE0C49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8FB46-E23A-4326-854A-D368983CA73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613781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5949-6C48-4EB7-AFA0-6D14A81D40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C44719-2142-4D4D-9C4F-5491B014D8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E0B328-D770-46F5-8A75-2B5C359205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D9FF6A5-43DF-48CA-96DF-BD32C9EDFD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908623-2302-4B5E-8DDD-9743A7C460E5}"/>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109727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DDD9-3510-4963-9160-8B13A59F46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1A452E-FF63-4A5D-924A-235282C46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EF23D8-8D76-402A-A6E9-7D3D702F73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49B34-B384-4577-8BDE-B16EAF6BA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9CFB39-FA20-4821-9882-E33A7390CF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FFA23EC-6702-4461-A13F-11A078D44B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81FA28-4F88-4D8B-BCF9-3E5B48749EB7}"/>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489425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6B9C-BC06-4E48-BAF6-A6B2901F2C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EF2CECF-DAA0-4908-B93A-742EE13EA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4A71CC-6B43-4261-9A38-E3C7E09E06E1}"/>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50245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567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DFA483A-A452-4FF1-AC72-E37302D05E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69C87A-1B23-43F7-AEB4-7247FDFBB678}"/>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379859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81866-43ED-41E0-B619-0EDAC38E3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878583-B43C-48EA-B2F0-D24B057678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17251A-B057-4F6F-A27E-65A4D4AA0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DCF3139C-057D-446C-80E4-9800A3B2A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D561F0-A2A4-4E18-B362-47E677C6D57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257138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BA86-B123-4E36-8CF4-7D8FB75A7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47396B-255C-456D-921F-88A858052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7BE32A-AFF0-4D98-A509-7D0784B87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FE9621ED-4685-464A-8871-0212DFC1E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55114-B05E-4DBC-A4D9-9C1E4C0A967D}"/>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769006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E3874-3EA6-4ADA-8919-84D0B1FD9B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A1E07-4C20-4C4A-A1C4-8ECD98E940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C8D674D-6FBC-4914-9369-00090FADF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DB512-7FB1-4FA2-9F83-8B9F6606B60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055702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BCF246-DA09-4188-AA5E-95A2E53C78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DD9D3-4569-4C9C-9EDB-BBE37D452A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3364A19-A6D7-4160-9F84-786DC59B4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F3314-C269-4E3D-8824-B81B3BF6277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44571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AD9F9E7-96D7-4B3D-B41A-108635801FC0}"/>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4" name="Subtitle 2">
            <a:extLst>
              <a:ext uri="{FF2B5EF4-FFF2-40B4-BE49-F238E27FC236}">
                <a16:creationId xmlns:a16="http://schemas.microsoft.com/office/drawing/2014/main" id="{713CE537-BF8A-43D7-96D1-B79BD8EC8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9F564375-F36B-4AE2-ADC8-49F012E38F45}"/>
              </a:ext>
            </a:extLst>
          </p:cNvPr>
          <p:cNvSpPr>
            <a:spLocks noGrp="1"/>
          </p:cNvSpPr>
          <p:nvPr>
            <p:ph type="ftr" sz="quarter" idx="11"/>
          </p:nvPr>
        </p:nvSpPr>
        <p:spPr>
          <a:xfrm>
            <a:off x="4038600" y="6356350"/>
            <a:ext cx="4114800" cy="365125"/>
          </a:xfrm>
        </p:spPr>
        <p:txBody>
          <a:bodyPr/>
          <a:lstStyle/>
          <a:p>
            <a:endParaRPr lang="en-US"/>
          </a:p>
        </p:txBody>
      </p:sp>
      <p:sp>
        <p:nvSpPr>
          <p:cNvPr id="7" name="Slide Number Placeholder 5">
            <a:extLst>
              <a:ext uri="{FF2B5EF4-FFF2-40B4-BE49-F238E27FC236}">
                <a16:creationId xmlns:a16="http://schemas.microsoft.com/office/drawing/2014/main" id="{3C7C47F4-245A-4F07-9A64-DEF60E4EE016}"/>
              </a:ext>
            </a:extLst>
          </p:cNvPr>
          <p:cNvSpPr>
            <a:spLocks noGrp="1"/>
          </p:cNvSpPr>
          <p:nvPr>
            <p:ph type="sldNum" sz="quarter" idx="12"/>
          </p:nvPr>
        </p:nvSpPr>
        <p:spPr>
          <a:xfrm>
            <a:off x="8610600" y="6356350"/>
            <a:ext cx="2743200" cy="365125"/>
          </a:xfrm>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87904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777E-D411-45B6-AF0E-52EBF5548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C7508-E956-437C-97B9-F70D3B9C33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7A2DA6C-FECE-4968-8405-2703F92A8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FD70B-FC1D-4193-95DA-CDE8F7862D30}"/>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39290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97F1-04EB-4C73-90FD-7DEAC3336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7771D-4F8F-4911-9C60-6EDDCA71A8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C551D163-AFDB-4B1A-8A9C-996CE0C49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8FB46-E23A-4326-854A-D368983CA73F}"/>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97034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5949-6C48-4EB7-AFA0-6D14A81D40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C44719-2142-4D4D-9C4F-5491B014D8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E0B328-D770-46F5-8A75-2B5C359205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D9FF6A5-43DF-48CA-96DF-BD32C9EDFD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908623-2302-4B5E-8DDD-9743A7C460E5}"/>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377046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DDD9-3510-4963-9160-8B13A59F46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1A452E-FF63-4A5D-924A-235282C46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EF23D8-8D76-402A-A6E9-7D3D702F73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49B34-B384-4577-8BDE-B16EAF6BA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9CFB39-FA20-4821-9882-E33A7390CF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FFA23EC-6702-4461-A13F-11A078D44B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81FA28-4F88-4D8B-BCF9-3E5B48749EB7}"/>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192958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6B9C-BC06-4E48-BAF6-A6B2901F2C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EF2CECF-DAA0-4908-B93A-742EE13EA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4A71CC-6B43-4261-9A38-E3C7E09E06E1}"/>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220628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DFA483A-A452-4FF1-AC72-E37302D05E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69C87A-1B23-43F7-AEB4-7247FDFBB678}"/>
              </a:ext>
            </a:extLst>
          </p:cNvPr>
          <p:cNvSpPr>
            <a:spLocks noGrp="1"/>
          </p:cNvSpPr>
          <p:nvPr>
            <p:ph type="sldNum" sz="quarter" idx="12"/>
          </p:nvPr>
        </p:nvSpPr>
        <p:spPr/>
        <p:txBody>
          <a:bodyPr/>
          <a:lstStyle/>
          <a:p>
            <a:fld id="{BD0DFC8E-D006-4B55-BBF2-7AB50F8F017C}" type="slidenum">
              <a:rPr lang="en-US" smtClean="0"/>
              <a:t>‹#›</a:t>
            </a:fld>
            <a:endParaRPr lang="en-US"/>
          </a:p>
        </p:txBody>
      </p:sp>
    </p:spTree>
    <p:extLst>
      <p:ext uri="{BB962C8B-B14F-4D97-AF65-F5344CB8AC3E}">
        <p14:creationId xmlns:p14="http://schemas.microsoft.com/office/powerpoint/2010/main" val="22913594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5009870"/>
      </p:ext>
    </p:extLst>
  </p:cSld>
  <p:clrMap bg1="lt1" tx1="dk1" bg2="lt2" tx2="dk2" accent1="accent1" accent2="accent2" accent3="accent3" accent4="accent4" accent5="accent5" accent6="accent6" hlink="hlink" folHlink="folHlink"/>
  <p:sldLayoutIdLst>
    <p:sldLayoutId id="2147483706" r:id="rId1"/>
    <p:sldLayoutId id="2147483708" r:id="rId2"/>
  </p:sldLayoutIdLst>
  <p:txStyles>
    <p:titleStyle>
      <a:lvl1pPr algn="l" defTabSz="914400" rtl="0" eaLnBrk="1" latinLnBrk="0" hangingPunct="1">
        <a:lnSpc>
          <a:spcPct val="90000"/>
        </a:lnSpc>
        <a:spcBef>
          <a:spcPct val="0"/>
        </a:spcBef>
        <a:buNone/>
        <a:defRPr sz="4400" kern="1200">
          <a:solidFill>
            <a:schemeClr val="accent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580DC-9B5F-44C1-922E-8D1A4D509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A83386E-8CE8-43B2-836B-5DF95E3AC9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93F979B-529D-4EB8-8DD2-9DFC37B3D7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794C47-6033-4878-A216-87BE6BC94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DFC8E-D006-4B55-BBF2-7AB50F8F017C}" type="slidenum">
              <a:rPr lang="en-US" smtClean="0"/>
              <a:t>‹#›</a:t>
            </a:fld>
            <a:endParaRPr lang="en-US"/>
          </a:p>
        </p:txBody>
      </p:sp>
      <p:pic>
        <p:nvPicPr>
          <p:cNvPr id="7" name="Picture 6">
            <a:extLst>
              <a:ext uri="{FF2B5EF4-FFF2-40B4-BE49-F238E27FC236}">
                <a16:creationId xmlns:a16="http://schemas.microsoft.com/office/drawing/2014/main" id="{CFC2F2D0-F508-4650-B7A7-1AD8FE676AA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7145" y="6237485"/>
            <a:ext cx="1492469" cy="502601"/>
          </a:xfrm>
          <a:prstGeom prst="rect">
            <a:avLst/>
          </a:prstGeom>
        </p:spPr>
      </p:pic>
    </p:spTree>
    <p:extLst>
      <p:ext uri="{BB962C8B-B14F-4D97-AF65-F5344CB8AC3E}">
        <p14:creationId xmlns:p14="http://schemas.microsoft.com/office/powerpoint/2010/main" val="398381159"/>
      </p:ext>
    </p:extLst>
  </p:cSld>
  <p:clrMap bg1="lt1" tx1="dk1" bg2="lt2" tx2="dk2" accent1="accent1" accent2="accent2" accent3="accent3" accent4="accent4" accent5="accent5" accent6="accent6" hlink="hlink" folHlink="folHlink"/>
  <p:sldLayoutIdLst>
    <p:sldLayoutId id="2147483688"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accent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580DC-9B5F-44C1-922E-8D1A4D509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A83386E-8CE8-43B2-836B-5DF95E3AC9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93F979B-529D-4EB8-8DD2-9DFC37B3D7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794C47-6033-4878-A216-87BE6BC94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DFC8E-D006-4B55-BBF2-7AB50F8F017C}" type="slidenum">
              <a:rPr lang="en-US" smtClean="0"/>
              <a:t>‹#›</a:t>
            </a:fld>
            <a:endParaRPr lang="en-US"/>
          </a:p>
        </p:txBody>
      </p:sp>
      <p:pic>
        <p:nvPicPr>
          <p:cNvPr id="7" name="Picture 6">
            <a:extLst>
              <a:ext uri="{FF2B5EF4-FFF2-40B4-BE49-F238E27FC236}">
                <a16:creationId xmlns:a16="http://schemas.microsoft.com/office/drawing/2014/main" id="{802CC0EF-9387-49EB-BBF9-72AC439715E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7659" y="6237485"/>
            <a:ext cx="1492469" cy="485502"/>
          </a:xfrm>
          <a:prstGeom prst="rect">
            <a:avLst/>
          </a:prstGeom>
        </p:spPr>
      </p:pic>
    </p:spTree>
    <p:extLst>
      <p:ext uri="{BB962C8B-B14F-4D97-AF65-F5344CB8AC3E}">
        <p14:creationId xmlns:p14="http://schemas.microsoft.com/office/powerpoint/2010/main" val="15363592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2"/>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7502-4EDC-76AF-4915-AE352CE349BC}"/>
              </a:ext>
            </a:extLst>
          </p:cNvPr>
          <p:cNvSpPr>
            <a:spLocks noGrp="1"/>
          </p:cNvSpPr>
          <p:nvPr>
            <p:ph type="ctrTitle"/>
          </p:nvPr>
        </p:nvSpPr>
        <p:spPr/>
        <p:txBody>
          <a:bodyPr/>
          <a:lstStyle/>
          <a:p>
            <a:r>
              <a:rPr lang="en-US" dirty="0"/>
              <a:t>Academic Portfolio Review Task Force </a:t>
            </a:r>
          </a:p>
        </p:txBody>
      </p:sp>
      <p:sp>
        <p:nvSpPr>
          <p:cNvPr id="3" name="Subtitle 2">
            <a:extLst>
              <a:ext uri="{FF2B5EF4-FFF2-40B4-BE49-F238E27FC236}">
                <a16:creationId xmlns:a16="http://schemas.microsoft.com/office/drawing/2014/main" id="{815F6CD7-3E46-FFD1-BDFD-56C914989E01}"/>
              </a:ext>
            </a:extLst>
          </p:cNvPr>
          <p:cNvSpPr>
            <a:spLocks noGrp="1"/>
          </p:cNvSpPr>
          <p:nvPr>
            <p:ph type="subTitle" idx="1"/>
          </p:nvPr>
        </p:nvSpPr>
        <p:spPr/>
        <p:txBody>
          <a:bodyPr/>
          <a:lstStyle/>
          <a:p>
            <a:r>
              <a:rPr lang="en-US" dirty="0"/>
              <a:t>Open Forum for Feedback </a:t>
            </a:r>
            <a:r>
              <a:rPr lang="en-US"/>
              <a:t>on </a:t>
            </a:r>
          </a:p>
          <a:p>
            <a:r>
              <a:rPr lang="en-US"/>
              <a:t>APR </a:t>
            </a:r>
            <a:r>
              <a:rPr lang="en-US" dirty="0"/>
              <a:t>Rubric and </a:t>
            </a:r>
            <a:r>
              <a:rPr lang="en-US"/>
              <a:t>Contextual Information</a:t>
            </a:r>
            <a:endParaRPr lang="en-US" dirty="0"/>
          </a:p>
        </p:txBody>
      </p:sp>
    </p:spTree>
    <p:extLst>
      <p:ext uri="{BB962C8B-B14F-4D97-AF65-F5344CB8AC3E}">
        <p14:creationId xmlns:p14="http://schemas.microsoft.com/office/powerpoint/2010/main" val="1732736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E0861-34C9-29B7-4F31-224AC7820ED6}"/>
              </a:ext>
            </a:extLst>
          </p:cNvPr>
          <p:cNvSpPr>
            <a:spLocks noGrp="1"/>
          </p:cNvSpPr>
          <p:nvPr>
            <p:ph type="title"/>
          </p:nvPr>
        </p:nvSpPr>
        <p:spPr/>
        <p:txBody>
          <a:bodyPr/>
          <a:lstStyle/>
          <a:p>
            <a:pPr algn="ctr"/>
            <a:r>
              <a:rPr lang="en-US" b="1" dirty="0">
                <a:solidFill>
                  <a:schemeClr val="accent1"/>
                </a:solidFill>
              </a:rPr>
              <a:t>Access the PRTF Documents</a:t>
            </a:r>
          </a:p>
        </p:txBody>
      </p:sp>
      <p:sp>
        <p:nvSpPr>
          <p:cNvPr id="6" name="TextBox 5">
            <a:extLst>
              <a:ext uri="{FF2B5EF4-FFF2-40B4-BE49-F238E27FC236}">
                <a16:creationId xmlns:a16="http://schemas.microsoft.com/office/drawing/2014/main" id="{D972A35E-4442-E39B-9004-5529D9F47E6C}"/>
              </a:ext>
            </a:extLst>
          </p:cNvPr>
          <p:cNvSpPr txBox="1"/>
          <p:nvPr/>
        </p:nvSpPr>
        <p:spPr>
          <a:xfrm>
            <a:off x="503808" y="1820983"/>
            <a:ext cx="7654073" cy="2862322"/>
          </a:xfrm>
          <a:prstGeom prst="rect">
            <a:avLst/>
          </a:prstGeom>
          <a:solidFill>
            <a:schemeClr val="tx2"/>
          </a:solidFill>
        </p:spPr>
        <p:txBody>
          <a:bodyPr wrap="square" rtlCol="0">
            <a:spAutoFit/>
          </a:bodyPr>
          <a:lstStyle/>
          <a:p>
            <a:pPr algn="ctr"/>
            <a:r>
              <a:rPr lang="en-US" sz="3000" u="sng" dirty="0">
                <a:solidFill>
                  <a:schemeClr val="bg2">
                    <a:lumMod val="20000"/>
                    <a:lumOff val="80000"/>
                  </a:schemeClr>
                </a:solidFill>
              </a:rPr>
              <a:t>View “Documents”</a:t>
            </a:r>
          </a:p>
          <a:p>
            <a:pPr algn="ctr"/>
            <a:endParaRPr lang="en-US" sz="3000" u="sng" dirty="0">
              <a:solidFill>
                <a:schemeClr val="bg2">
                  <a:lumMod val="20000"/>
                  <a:lumOff val="80000"/>
                </a:schemeClr>
              </a:solidFill>
            </a:endParaRPr>
          </a:p>
          <a:p>
            <a:pPr marL="285750" indent="-285750" algn="ctr">
              <a:buFont typeface="Arial" panose="020B0604020202020204" pitchFamily="34" charset="0"/>
              <a:buChar char="•"/>
            </a:pPr>
            <a:r>
              <a:rPr lang="en-US" sz="3000" dirty="0">
                <a:solidFill>
                  <a:schemeClr val="bg2">
                    <a:lumMod val="20000"/>
                    <a:lumOff val="80000"/>
                  </a:schemeClr>
                </a:solidFill>
              </a:rPr>
              <a:t>Cover Page for Program Review</a:t>
            </a:r>
          </a:p>
          <a:p>
            <a:pPr marL="285750" indent="-285750" algn="ctr">
              <a:buFont typeface="Arial" panose="020B0604020202020204" pitchFamily="34" charset="0"/>
              <a:buChar char="•"/>
            </a:pPr>
            <a:r>
              <a:rPr lang="en-US" sz="3000" dirty="0">
                <a:solidFill>
                  <a:schemeClr val="bg2">
                    <a:lumMod val="20000"/>
                    <a:lumOff val="80000"/>
                  </a:schemeClr>
                </a:solidFill>
              </a:rPr>
              <a:t>Draft Rubric for Program Review</a:t>
            </a:r>
          </a:p>
          <a:p>
            <a:pPr marL="285750" indent="-285750" algn="ctr">
              <a:buFont typeface="Arial" panose="020B0604020202020204" pitchFamily="34" charset="0"/>
              <a:buChar char="•"/>
            </a:pPr>
            <a:r>
              <a:rPr lang="en-US" sz="3000" dirty="0">
                <a:solidFill>
                  <a:schemeClr val="bg2">
                    <a:lumMod val="20000"/>
                    <a:lumOff val="80000"/>
                  </a:schemeClr>
                </a:solidFill>
              </a:rPr>
              <a:t>Contextual/Qualitative Data Guide for Program Review</a:t>
            </a:r>
          </a:p>
        </p:txBody>
      </p:sp>
      <p:sp>
        <p:nvSpPr>
          <p:cNvPr id="4" name="TextBox 3">
            <a:extLst>
              <a:ext uri="{FF2B5EF4-FFF2-40B4-BE49-F238E27FC236}">
                <a16:creationId xmlns:a16="http://schemas.microsoft.com/office/drawing/2014/main" id="{314E6D4D-BD53-F9F2-A843-55D354195BB2}"/>
              </a:ext>
            </a:extLst>
          </p:cNvPr>
          <p:cNvSpPr txBox="1"/>
          <p:nvPr/>
        </p:nvSpPr>
        <p:spPr>
          <a:xfrm>
            <a:off x="8348838" y="4894778"/>
            <a:ext cx="3574220" cy="400110"/>
          </a:xfrm>
          <a:prstGeom prst="rect">
            <a:avLst/>
          </a:prstGeom>
          <a:noFill/>
        </p:spPr>
        <p:txBody>
          <a:bodyPr wrap="square">
            <a:spAutoFit/>
          </a:bodyPr>
          <a:lstStyle/>
          <a:p>
            <a:r>
              <a:rPr lang="en-US" sz="2000" dirty="0"/>
              <a:t>https://</a:t>
            </a:r>
            <a:r>
              <a:rPr lang="en-US" sz="2000" dirty="0" err="1"/>
              <a:t>go.uncg.edu</a:t>
            </a:r>
            <a:r>
              <a:rPr lang="en-US" sz="2000" dirty="0"/>
              <a:t>/</a:t>
            </a:r>
            <a:r>
              <a:rPr lang="en-US" sz="2000" dirty="0" err="1"/>
              <a:t>prtfrubric</a:t>
            </a:r>
            <a:endParaRPr lang="en-US" sz="2000" dirty="0"/>
          </a:p>
        </p:txBody>
      </p:sp>
      <p:pic>
        <p:nvPicPr>
          <p:cNvPr id="8" name="Picture 7" descr="A qr code on a white background&#10;&#10;Description automatically generated">
            <a:extLst>
              <a:ext uri="{FF2B5EF4-FFF2-40B4-BE49-F238E27FC236}">
                <a16:creationId xmlns:a16="http://schemas.microsoft.com/office/drawing/2014/main" id="{11737065-C38B-BB96-56FD-9CAAC44A40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8838" y="1429623"/>
            <a:ext cx="3574220" cy="3574220"/>
          </a:xfrm>
          <a:prstGeom prst="rect">
            <a:avLst/>
          </a:prstGeom>
        </p:spPr>
      </p:pic>
    </p:spTree>
    <p:extLst>
      <p:ext uri="{BB962C8B-B14F-4D97-AF65-F5344CB8AC3E}">
        <p14:creationId xmlns:p14="http://schemas.microsoft.com/office/powerpoint/2010/main" val="3560488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CE43CE6-782A-27D2-DFD6-FE8BE83A6320}"/>
              </a:ext>
            </a:extLst>
          </p:cNvPr>
          <p:cNvGraphicFramePr>
            <a:graphicFrameLocks noGrp="1"/>
          </p:cNvGraphicFramePr>
          <p:nvPr>
            <p:extLst>
              <p:ext uri="{D42A27DB-BD31-4B8C-83A1-F6EECF244321}">
                <p14:modId xmlns:p14="http://schemas.microsoft.com/office/powerpoint/2010/main" val="3043321051"/>
              </p:ext>
            </p:extLst>
          </p:nvPr>
        </p:nvGraphicFramePr>
        <p:xfrm>
          <a:off x="179629" y="86352"/>
          <a:ext cx="11832741" cy="6856800"/>
        </p:xfrm>
        <a:graphic>
          <a:graphicData uri="http://schemas.openxmlformats.org/drawingml/2006/table">
            <a:tbl>
              <a:tblPr/>
              <a:tblGrid>
                <a:gridCol w="2796229">
                  <a:extLst>
                    <a:ext uri="{9D8B030D-6E8A-4147-A177-3AD203B41FA5}">
                      <a16:colId xmlns:a16="http://schemas.microsoft.com/office/drawing/2014/main" val="4031541268"/>
                    </a:ext>
                  </a:extLst>
                </a:gridCol>
                <a:gridCol w="548640">
                  <a:extLst>
                    <a:ext uri="{9D8B030D-6E8A-4147-A177-3AD203B41FA5}">
                      <a16:colId xmlns:a16="http://schemas.microsoft.com/office/drawing/2014/main" val="2318663574"/>
                    </a:ext>
                  </a:extLst>
                </a:gridCol>
                <a:gridCol w="26620">
                  <a:extLst>
                    <a:ext uri="{9D8B030D-6E8A-4147-A177-3AD203B41FA5}">
                      <a16:colId xmlns:a16="http://schemas.microsoft.com/office/drawing/2014/main" val="2644262530"/>
                    </a:ext>
                  </a:extLst>
                </a:gridCol>
                <a:gridCol w="140212">
                  <a:extLst>
                    <a:ext uri="{9D8B030D-6E8A-4147-A177-3AD203B41FA5}">
                      <a16:colId xmlns:a16="http://schemas.microsoft.com/office/drawing/2014/main" val="2822258370"/>
                    </a:ext>
                  </a:extLst>
                </a:gridCol>
                <a:gridCol w="1645920">
                  <a:extLst>
                    <a:ext uri="{9D8B030D-6E8A-4147-A177-3AD203B41FA5}">
                      <a16:colId xmlns:a16="http://schemas.microsoft.com/office/drawing/2014/main" val="209009708"/>
                    </a:ext>
                  </a:extLst>
                </a:gridCol>
                <a:gridCol w="1645920">
                  <a:extLst>
                    <a:ext uri="{9D8B030D-6E8A-4147-A177-3AD203B41FA5}">
                      <a16:colId xmlns:a16="http://schemas.microsoft.com/office/drawing/2014/main" val="2366220080"/>
                    </a:ext>
                  </a:extLst>
                </a:gridCol>
                <a:gridCol w="1645920">
                  <a:extLst>
                    <a:ext uri="{9D8B030D-6E8A-4147-A177-3AD203B41FA5}">
                      <a16:colId xmlns:a16="http://schemas.microsoft.com/office/drawing/2014/main" val="1181785845"/>
                    </a:ext>
                  </a:extLst>
                </a:gridCol>
                <a:gridCol w="1645920">
                  <a:extLst>
                    <a:ext uri="{9D8B030D-6E8A-4147-A177-3AD203B41FA5}">
                      <a16:colId xmlns:a16="http://schemas.microsoft.com/office/drawing/2014/main" val="319980753"/>
                    </a:ext>
                  </a:extLst>
                </a:gridCol>
                <a:gridCol w="1737360">
                  <a:extLst>
                    <a:ext uri="{9D8B030D-6E8A-4147-A177-3AD203B41FA5}">
                      <a16:colId xmlns:a16="http://schemas.microsoft.com/office/drawing/2014/main" val="3314733561"/>
                    </a:ext>
                  </a:extLst>
                </a:gridCol>
              </a:tblGrid>
              <a:tr h="0">
                <a:tc>
                  <a:txBody>
                    <a:bodyPr/>
                    <a:lstStyle/>
                    <a:p>
                      <a:pPr algn="l" fontAlgn="b"/>
                      <a:r>
                        <a:rPr lang="en-US" sz="1000" b="1" i="0" u="none" strike="noStrike">
                          <a:solidFill>
                            <a:srgbClr val="000000"/>
                          </a:solidFill>
                          <a:effectLst/>
                          <a:latin typeface="Calibri" panose="020F0502020204030204" pitchFamily="34" charset="0"/>
                        </a:rPr>
                        <a:t>Category 1: Cost and Revenue of Delivery</a:t>
                      </a:r>
                    </a:p>
                  </a:txBody>
                  <a:tcPr marL="1220" marR="1220" marT="1220" marB="0" anchor="b">
                    <a:lnL>
                      <a:noFill/>
                    </a:lnL>
                    <a:lnR>
                      <a:noFill/>
                    </a:lnR>
                    <a:lnT>
                      <a:noFill/>
                    </a:lnT>
                    <a:lnB>
                      <a:noFill/>
                    </a:lnB>
                    <a:solidFill>
                      <a:srgbClr val="A9D08E"/>
                    </a:solidFill>
                  </a:tcPr>
                </a:tc>
                <a:tc gridSpan="2">
                  <a:txBody>
                    <a:bodyPr/>
                    <a:lstStyle/>
                    <a:p>
                      <a:pPr algn="l" fontAlgn="b"/>
                      <a:r>
                        <a:rPr lang="en-US" sz="10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hMerge="1">
                  <a:txBody>
                    <a:bodyPr/>
                    <a:lstStyle/>
                    <a:p>
                      <a:pPr algn="l"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3849426530"/>
                  </a:ext>
                </a:extLst>
              </a:tr>
              <a:tr h="37808">
                <a:tc>
                  <a:txBody>
                    <a:bodyPr/>
                    <a:lstStyle/>
                    <a:p>
                      <a:pPr algn="l" fontAlgn="b"/>
                      <a:r>
                        <a:rPr lang="en-US" sz="1000" b="0" i="0" u="none" strike="noStrike">
                          <a:solidFill>
                            <a:srgbClr val="000000"/>
                          </a:solidFill>
                          <a:effectLst/>
                          <a:latin typeface="Calibri" panose="020F0502020204030204" pitchFamily="34" charset="0"/>
                        </a:rPr>
                        <a:t>Category weight UG:</a:t>
                      </a:r>
                    </a:p>
                  </a:txBody>
                  <a:tcPr marL="1220" marR="1220" marT="1220" marB="0" anchor="b">
                    <a:lnL>
                      <a:noFill/>
                    </a:lnL>
                    <a:lnR>
                      <a:noFill/>
                    </a:lnR>
                    <a:lnT>
                      <a:noFill/>
                    </a:lnT>
                    <a:lnB>
                      <a:noFill/>
                    </a:lnB>
                    <a:solidFill>
                      <a:srgbClr val="A9D08E"/>
                    </a:solidFill>
                  </a:tcPr>
                </a:tc>
                <a:tc gridSpan="2">
                  <a:txBody>
                    <a:bodyPr/>
                    <a:lstStyle/>
                    <a:p>
                      <a:pPr algn="r" fontAlgn="b"/>
                      <a:r>
                        <a:rPr lang="en-US" sz="1000" b="0" i="0" u="none" strike="noStrike">
                          <a:solidFill>
                            <a:srgbClr val="000000"/>
                          </a:solidFill>
                          <a:effectLst/>
                          <a:latin typeface="Calibri" panose="020F0502020204030204" pitchFamily="34" charset="0"/>
                        </a:rPr>
                        <a:t>39%</a:t>
                      </a:r>
                    </a:p>
                  </a:txBody>
                  <a:tcPr marL="1220" marR="1220" marT="1220" marB="0" anchor="b">
                    <a:lnL>
                      <a:noFill/>
                    </a:lnL>
                    <a:lnR>
                      <a:noFill/>
                    </a:lnR>
                    <a:lnT>
                      <a:noFill/>
                    </a:lnT>
                    <a:lnB>
                      <a:noFill/>
                    </a:lnB>
                    <a:solidFill>
                      <a:srgbClr val="A9D08E"/>
                    </a:solidFill>
                  </a:tcPr>
                </a:tc>
                <a:tc hMerge="1">
                  <a:txBody>
                    <a:bodyPr/>
                    <a:lstStyle/>
                    <a:p>
                      <a:pPr algn="r"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r"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2873229997"/>
                  </a:ext>
                </a:extLst>
              </a:tr>
              <a:tr h="37808">
                <a:tc>
                  <a:txBody>
                    <a:bodyPr/>
                    <a:lstStyle/>
                    <a:p>
                      <a:pPr algn="l" fontAlgn="b"/>
                      <a:r>
                        <a:rPr lang="en-US" sz="1000" b="0" i="0" u="none" strike="noStrike">
                          <a:solidFill>
                            <a:srgbClr val="000000"/>
                          </a:solidFill>
                          <a:effectLst/>
                          <a:latin typeface="Calibri" panose="020F0502020204030204" pitchFamily="34" charset="0"/>
                        </a:rPr>
                        <a:t>Category weight GR: </a:t>
                      </a:r>
                    </a:p>
                  </a:txBody>
                  <a:tcPr marL="1220" marR="1220" marT="1220" marB="0" anchor="b">
                    <a:lnL>
                      <a:noFill/>
                    </a:lnL>
                    <a:lnR>
                      <a:noFill/>
                    </a:lnR>
                    <a:lnT>
                      <a:noFill/>
                    </a:lnT>
                    <a:lnB>
                      <a:noFill/>
                    </a:lnB>
                    <a:solidFill>
                      <a:srgbClr val="A9D08E"/>
                    </a:solidFill>
                  </a:tcPr>
                </a:tc>
                <a:tc gridSpan="2">
                  <a:txBody>
                    <a:bodyPr/>
                    <a:lstStyle/>
                    <a:p>
                      <a:pPr algn="r" fontAlgn="b"/>
                      <a:r>
                        <a:rPr lang="en-US" sz="1000" b="0" i="0" u="none" strike="noStrike">
                          <a:solidFill>
                            <a:srgbClr val="000000"/>
                          </a:solidFill>
                          <a:effectLst/>
                          <a:latin typeface="Calibri" panose="020F0502020204030204" pitchFamily="34" charset="0"/>
                        </a:rPr>
                        <a:t>41%</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hMerge="1">
                  <a:txBody>
                    <a:bodyPr/>
                    <a:lstStyle/>
                    <a:p>
                      <a:pPr algn="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2300242105"/>
                  </a:ext>
                </a:extLst>
              </a:tr>
              <a:tr h="37808">
                <a:tc>
                  <a:txBody>
                    <a:bodyPr/>
                    <a:lstStyle/>
                    <a:p>
                      <a:pPr algn="l" fontAlgn="b"/>
                      <a:r>
                        <a:rPr lang="en-US" sz="800" b="0" i="1" u="none" strike="noStrike">
                          <a:solidFill>
                            <a:srgbClr val="000000"/>
                          </a:solidFill>
                          <a:effectLst/>
                          <a:latin typeface="Calibri" panose="020F0502020204030204" pitchFamily="34" charset="0"/>
                        </a:rPr>
                        <a:t>(item weights and rubric labels)</a:t>
                      </a:r>
                    </a:p>
                  </a:txBody>
                  <a:tcPr marL="1220" marR="1220" marT="1220" marB="0" anchor="b">
                    <a:lnL>
                      <a:noFill/>
                    </a:lnL>
                    <a:lnR>
                      <a:noFill/>
                    </a:lnR>
                    <a:lnT>
                      <a:noFill/>
                    </a:lnT>
                    <a:lnB>
                      <a:noFill/>
                    </a:lnB>
                    <a:solidFill>
                      <a:srgbClr val="FFD966"/>
                    </a:solidFill>
                  </a:tcPr>
                </a:tc>
                <a:tc gridSpan="2">
                  <a:txBody>
                    <a:bodyPr/>
                    <a:lstStyle/>
                    <a:p>
                      <a:pPr algn="l" fontAlgn="b"/>
                      <a:r>
                        <a:rPr lang="en-US" sz="800" b="0" i="1" u="none" strike="noStrike">
                          <a:solidFill>
                            <a:srgbClr val="000000"/>
                          </a:solidFill>
                          <a:effectLst/>
                          <a:latin typeface="Calibri" panose="020F0502020204030204" pitchFamily="34" charset="0"/>
                        </a:rPr>
                        <a:t>Item weights</a:t>
                      </a:r>
                    </a:p>
                  </a:txBody>
                  <a:tcPr marL="1220" marR="1220" marT="1220" marB="0" anchor="b">
                    <a:lnL>
                      <a:noFill/>
                    </a:lnL>
                    <a:lnR>
                      <a:noFill/>
                    </a:lnR>
                    <a:lnT>
                      <a:noFill/>
                    </a:lnT>
                    <a:lnB>
                      <a:noFill/>
                    </a:lnB>
                    <a:solidFill>
                      <a:srgbClr val="FFD966"/>
                    </a:solidFill>
                  </a:tcPr>
                </a:tc>
                <a:tc hMerge="1">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FFD966"/>
                    </a:solidFill>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Exceeds Expectations (4)</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Meets Expectations (3)</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Approaching Expectations (2)</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Needs Examination (1)</a:t>
                      </a:r>
                    </a:p>
                  </a:txBody>
                  <a:tcPr marL="1220" marR="1220" marT="1220" marB="0" anchor="b">
                    <a:lnL>
                      <a:noFill/>
                    </a:lnL>
                    <a:lnR>
                      <a:noFill/>
                    </a:lnR>
                    <a:lnT>
                      <a:noFill/>
                    </a:lnT>
                    <a:lnB>
                      <a:noFill/>
                    </a:lnB>
                    <a:solidFill>
                      <a:srgbClr val="FFD966"/>
                    </a:solidFill>
                  </a:tcPr>
                </a:tc>
                <a:tc>
                  <a:txBody>
                    <a:bodyPr/>
                    <a:lstStyle/>
                    <a:p>
                      <a:pPr algn="l" fontAlgn="b"/>
                      <a:r>
                        <a:rPr lang="en-US" sz="800" b="0" i="1" u="none" strike="noStrike" dirty="0">
                          <a:solidFill>
                            <a:srgbClr val="000000"/>
                          </a:solidFill>
                          <a:effectLst/>
                          <a:latin typeface="Calibri" panose="020F0502020204030204" pitchFamily="34" charset="0"/>
                        </a:rPr>
                        <a:t>Notes and Additional Information</a:t>
                      </a:r>
                    </a:p>
                  </a:txBody>
                  <a:tcPr marL="1220" marR="1220" marT="1220" marB="0" anchor="b">
                    <a:lnL>
                      <a:noFill/>
                    </a:lnL>
                    <a:lnR>
                      <a:noFill/>
                    </a:lnR>
                    <a:lnT>
                      <a:noFill/>
                    </a:lnT>
                    <a:lnB>
                      <a:noFill/>
                    </a:lnB>
                    <a:solidFill>
                      <a:srgbClr val="FFD966"/>
                    </a:solidFill>
                  </a:tcPr>
                </a:tc>
                <a:extLst>
                  <a:ext uri="{0D108BD9-81ED-4DB2-BD59-A6C34878D82A}">
                    <a16:rowId xmlns:a16="http://schemas.microsoft.com/office/drawing/2014/main" val="2496007376"/>
                  </a:ext>
                </a:extLst>
              </a:tr>
              <a:tr h="141719">
                <a:tc>
                  <a:txBody>
                    <a:bodyPr/>
                    <a:lstStyle/>
                    <a:p>
                      <a:pPr algn="l" fontAlgn="b"/>
                      <a:r>
                        <a:rPr lang="en-US" sz="1000" b="0" i="0" u="none" strike="noStrike">
                          <a:solidFill>
                            <a:srgbClr val="000000"/>
                          </a:solidFill>
                          <a:effectLst/>
                          <a:latin typeface="Calibri" panose="020F0502020204030204" pitchFamily="34" charset="0"/>
                        </a:rPr>
                        <a:t>a. Faculty FTE (total full-time and part-time faculty FTE) and faculty headcount by department/school</a:t>
                      </a:r>
                    </a:p>
                  </a:txBody>
                  <a:tcPr marL="1220" marR="1220" marT="1220" marB="0" anchor="b">
                    <a:lnL>
                      <a:noFill/>
                    </a:lnL>
                    <a:lnR>
                      <a:noFill/>
                    </a:lnR>
                    <a:lnT>
                      <a:noFill/>
                    </a:lnT>
                    <a:lnB>
                      <a:noFill/>
                    </a:lnB>
                  </a:tcPr>
                </a:tc>
                <a:tc gridSpan="2">
                  <a:txBody>
                    <a:bodyPr/>
                    <a:lstStyle/>
                    <a:p>
                      <a:pPr algn="ctr" fontAlgn="b"/>
                      <a:r>
                        <a:rPr lang="en-US" sz="1000" b="0" i="0" u="none" strike="noStrike">
                          <a:solidFill>
                            <a:srgbClr val="000000"/>
                          </a:solidFill>
                          <a:effectLst/>
                          <a:latin typeface="Calibri" panose="020F0502020204030204" pitchFamily="34" charset="0"/>
                        </a:rPr>
                        <a:t>0%</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600" b="0" i="1" u="none" strike="noStrike" dirty="0">
                          <a:solidFill>
                            <a:srgbClr val="000000"/>
                          </a:solidFill>
                          <a:effectLst/>
                          <a:latin typeface="Calibri" panose="020F0502020204030204" pitchFamily="34" charset="0"/>
                        </a:rPr>
                        <a:t>1.a is used to calculate 1f and 1g. The information for this item will be provided for contextual information and calculation, but will not be formally evaluated in this rubric. </a:t>
                      </a:r>
                    </a:p>
                  </a:txBody>
                  <a:tcPr marL="1220" marR="1220" marT="1220" marB="0" anchor="b">
                    <a:lnL>
                      <a:noFill/>
                    </a:lnL>
                    <a:lnR>
                      <a:noFill/>
                    </a:lnR>
                    <a:lnT>
                      <a:noFill/>
                    </a:lnT>
                    <a:lnB>
                      <a:noFill/>
                    </a:lnB>
                  </a:tcPr>
                </a:tc>
                <a:extLst>
                  <a:ext uri="{0D108BD9-81ED-4DB2-BD59-A6C34878D82A}">
                    <a16:rowId xmlns:a16="http://schemas.microsoft.com/office/drawing/2014/main" val="2393231423"/>
                  </a:ext>
                </a:extLst>
              </a:tr>
              <a:tr h="141719">
                <a:tc>
                  <a:txBody>
                    <a:bodyPr/>
                    <a:lstStyle/>
                    <a:p>
                      <a:pPr algn="l" fontAlgn="b"/>
                      <a:r>
                        <a:rPr lang="en-US" sz="1000" b="0" i="0" u="none" strike="noStrike">
                          <a:solidFill>
                            <a:srgbClr val="000000"/>
                          </a:solidFill>
                          <a:effectLst/>
                          <a:latin typeface="Calibri" panose="020F0502020204030204" pitchFamily="34" charset="0"/>
                        </a:rPr>
                        <a:t>b. SHRA and EHRA Non-faculty Staff FTE (total full-time and part-time staff FTE) and staff headcount by department/school</a:t>
                      </a:r>
                    </a:p>
                  </a:txBody>
                  <a:tcPr marL="1220" marR="1220" marT="1220" marB="0" anchor="b">
                    <a:lnL>
                      <a:noFill/>
                    </a:lnL>
                    <a:lnR>
                      <a:noFill/>
                    </a:lnR>
                    <a:lnT>
                      <a:noFill/>
                    </a:lnT>
                    <a:lnB>
                      <a:noFill/>
                    </a:lnB>
                  </a:tcPr>
                </a:tc>
                <a:tc gridSpan="2">
                  <a:txBody>
                    <a:bodyPr/>
                    <a:lstStyle/>
                    <a:p>
                      <a:pPr algn="ctr" fontAlgn="b"/>
                      <a:r>
                        <a:rPr lang="en-US" sz="1000" b="0" i="0" u="none" strike="noStrike">
                          <a:solidFill>
                            <a:srgbClr val="000000"/>
                          </a:solidFill>
                          <a:effectLst/>
                          <a:latin typeface="Calibri" panose="020F0502020204030204" pitchFamily="34" charset="0"/>
                        </a:rPr>
                        <a:t>0%</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600" b="0" i="1" u="none" strike="noStrike" dirty="0">
                          <a:solidFill>
                            <a:srgbClr val="000000"/>
                          </a:solidFill>
                          <a:effectLst/>
                          <a:latin typeface="Calibri" panose="020F0502020204030204" pitchFamily="34" charset="0"/>
                        </a:rPr>
                        <a:t>The information for this item will be provided for contextual information and calculation of information for 1.g, but will not be formally evaluated in this rubric. </a:t>
                      </a:r>
                    </a:p>
                  </a:txBody>
                  <a:tcPr marL="1220" marR="1220" marT="1220" marB="0" anchor="b">
                    <a:lnL>
                      <a:noFill/>
                    </a:lnL>
                    <a:lnR>
                      <a:noFill/>
                    </a:lnR>
                    <a:lnT>
                      <a:noFill/>
                    </a:lnT>
                    <a:lnB>
                      <a:noFill/>
                    </a:lnB>
                  </a:tcPr>
                </a:tc>
                <a:extLst>
                  <a:ext uri="{0D108BD9-81ED-4DB2-BD59-A6C34878D82A}">
                    <a16:rowId xmlns:a16="http://schemas.microsoft.com/office/drawing/2014/main" val="2747064110"/>
                  </a:ext>
                </a:extLst>
              </a:tr>
              <a:tr h="141719">
                <a:tc>
                  <a:txBody>
                    <a:bodyPr/>
                    <a:lstStyle/>
                    <a:p>
                      <a:pPr algn="l" fontAlgn="b"/>
                      <a:r>
                        <a:rPr lang="en-US" sz="1000" b="0" i="0" u="none" strike="noStrike">
                          <a:solidFill>
                            <a:srgbClr val="000000"/>
                          </a:solidFill>
                          <a:effectLst/>
                          <a:latin typeface="Calibri" panose="020F0502020204030204" pitchFamily="34" charset="0"/>
                        </a:rPr>
                        <a:t>c. Personnel spending for all faculty, staff, and graduate teaching/research assistants at the department/school level</a:t>
                      </a:r>
                    </a:p>
                  </a:txBody>
                  <a:tcPr marL="1220" marR="1220" marT="1220" marB="0" anchor="b">
                    <a:lnL>
                      <a:noFill/>
                    </a:lnL>
                    <a:lnR>
                      <a:noFill/>
                    </a:lnR>
                    <a:lnT>
                      <a:noFill/>
                    </a:lnT>
                    <a:lnB>
                      <a:noFill/>
                    </a:lnB>
                  </a:tcPr>
                </a:tc>
                <a:tc gridSpan="2">
                  <a:txBody>
                    <a:bodyPr/>
                    <a:lstStyle/>
                    <a:p>
                      <a:pPr algn="ctr" fontAlgn="b"/>
                      <a:r>
                        <a:rPr lang="en-US" sz="1000" b="0" i="0" u="none" strike="noStrike">
                          <a:solidFill>
                            <a:srgbClr val="000000"/>
                          </a:solidFill>
                          <a:effectLst/>
                          <a:latin typeface="Calibri" panose="020F0502020204030204" pitchFamily="34" charset="0"/>
                        </a:rPr>
                        <a:t>0%</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600" b="0" i="1" u="none" strike="noStrike" dirty="0">
                          <a:solidFill>
                            <a:srgbClr val="000000"/>
                          </a:solidFill>
                          <a:effectLst/>
                          <a:latin typeface="Calibri" panose="020F0502020204030204" pitchFamily="34" charset="0"/>
                        </a:rPr>
                        <a:t>1.c is used to calculate 1g The information for this item will be provided for contextual information and calculation, but will not be formally evaluated in this rubric. </a:t>
                      </a:r>
                    </a:p>
                  </a:txBody>
                  <a:tcPr marL="1220" marR="1220" marT="1220" marB="0" anchor="b">
                    <a:lnL>
                      <a:noFill/>
                    </a:lnL>
                    <a:lnR>
                      <a:noFill/>
                    </a:lnR>
                    <a:lnT>
                      <a:noFill/>
                    </a:lnT>
                    <a:lnB>
                      <a:noFill/>
                    </a:lnB>
                  </a:tcPr>
                </a:tc>
                <a:extLst>
                  <a:ext uri="{0D108BD9-81ED-4DB2-BD59-A6C34878D82A}">
                    <a16:rowId xmlns:a16="http://schemas.microsoft.com/office/drawing/2014/main" val="4084652165"/>
                  </a:ext>
                </a:extLst>
              </a:tr>
              <a:tr h="141719">
                <a:tc>
                  <a:txBody>
                    <a:bodyPr/>
                    <a:lstStyle/>
                    <a:p>
                      <a:pPr algn="l" fontAlgn="b"/>
                      <a:r>
                        <a:rPr lang="en-US" sz="1000" b="0" i="0" u="none" strike="noStrike" dirty="0">
                          <a:solidFill>
                            <a:srgbClr val="000000"/>
                          </a:solidFill>
                          <a:effectLst/>
                          <a:latin typeface="Calibri" panose="020F0502020204030204" pitchFamily="34" charset="0"/>
                        </a:rPr>
                        <a:t>d. Non-personnel spending for the department/school</a:t>
                      </a:r>
                    </a:p>
                  </a:txBody>
                  <a:tcPr marL="1220" marR="1220" marT="1220" marB="0" anchor="b">
                    <a:lnL>
                      <a:noFill/>
                    </a:lnL>
                    <a:lnR>
                      <a:noFill/>
                    </a:lnR>
                    <a:lnT>
                      <a:noFill/>
                    </a:lnT>
                    <a:lnB>
                      <a:noFill/>
                    </a:lnB>
                  </a:tcPr>
                </a:tc>
                <a:tc gridSpan="2">
                  <a:txBody>
                    <a:bodyPr/>
                    <a:lstStyle/>
                    <a:p>
                      <a:pPr algn="ctr" fontAlgn="b"/>
                      <a:r>
                        <a:rPr lang="en-US" sz="1000" b="0" i="0" u="none" strike="noStrike">
                          <a:solidFill>
                            <a:srgbClr val="000000"/>
                          </a:solidFill>
                          <a:effectLst/>
                          <a:latin typeface="Calibri" panose="020F0502020204030204" pitchFamily="34" charset="0"/>
                        </a:rPr>
                        <a:t>0%</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600" b="0" i="1" u="none" strike="noStrike" dirty="0">
                          <a:solidFill>
                            <a:srgbClr val="000000"/>
                          </a:solidFill>
                          <a:effectLst/>
                          <a:latin typeface="Calibri" panose="020F0502020204030204" pitchFamily="34" charset="0"/>
                        </a:rPr>
                        <a:t>1.d is used to calculate 1g. The information for this item will be provided for contextual information and calculation, but will not be formally evaluated in this rubric. </a:t>
                      </a:r>
                    </a:p>
                  </a:txBody>
                  <a:tcPr marL="1220" marR="1220" marT="1220" marB="0" anchor="b">
                    <a:lnL>
                      <a:noFill/>
                    </a:lnL>
                    <a:lnR>
                      <a:noFill/>
                    </a:lnR>
                    <a:lnT>
                      <a:noFill/>
                    </a:lnT>
                    <a:lnB>
                      <a:noFill/>
                    </a:lnB>
                  </a:tcPr>
                </a:tc>
                <a:extLst>
                  <a:ext uri="{0D108BD9-81ED-4DB2-BD59-A6C34878D82A}">
                    <a16:rowId xmlns:a16="http://schemas.microsoft.com/office/drawing/2014/main" val="233930429"/>
                  </a:ext>
                </a:extLst>
              </a:tr>
              <a:tr h="75616">
                <a:tc>
                  <a:txBody>
                    <a:bodyPr/>
                    <a:lstStyle/>
                    <a:p>
                      <a:pPr algn="l" fontAlgn="b"/>
                      <a:r>
                        <a:rPr lang="en-US" sz="1000" b="0" i="0" u="none" strike="noStrike" dirty="0">
                          <a:solidFill>
                            <a:srgbClr val="000000"/>
                          </a:solidFill>
                          <a:effectLst/>
                          <a:latin typeface="Calibri" panose="020F0502020204030204" pitchFamily="34" charset="0"/>
                        </a:rPr>
                        <a:t>e. Revenue for the department (tuition, differential tuition, fees, state appropriation) Separate by undergrad-grad</a:t>
                      </a:r>
                    </a:p>
                  </a:txBody>
                  <a:tcPr marL="1220" marR="1220" marT="1220" marB="0" anchor="b">
                    <a:lnL>
                      <a:noFill/>
                    </a:lnL>
                    <a:lnR>
                      <a:noFill/>
                    </a:lnR>
                    <a:lnT>
                      <a:noFill/>
                    </a:lnT>
                    <a:lnB>
                      <a:noFill/>
                    </a:lnB>
                  </a:tcPr>
                </a:tc>
                <a:tc gridSpan="2">
                  <a:txBody>
                    <a:bodyPr/>
                    <a:lstStyle/>
                    <a:p>
                      <a:pPr algn="ctr" fontAlgn="b"/>
                      <a:r>
                        <a:rPr lang="en-US" sz="1000" b="0" i="0" u="none" strike="noStrike">
                          <a:solidFill>
                            <a:srgbClr val="000000"/>
                          </a:solidFill>
                          <a:effectLst/>
                          <a:latin typeface="Calibri" panose="020F0502020204030204" pitchFamily="34" charset="0"/>
                        </a:rPr>
                        <a:t>30%</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department's revenue is at the 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revenue is within the range of 46th to &lt;85th percentile.</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department's revenue is within the range of  &gt;15th to 45th percentile</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department's revenue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256120027"/>
                  </a:ext>
                </a:extLst>
              </a:tr>
              <a:tr h="75616">
                <a:tc>
                  <a:txBody>
                    <a:bodyPr/>
                    <a:lstStyle/>
                    <a:p>
                      <a:pPr algn="l" fontAlgn="b"/>
                      <a:r>
                        <a:rPr lang="en-US" sz="1000" b="0" i="0" u="none" strike="noStrike">
                          <a:solidFill>
                            <a:srgbClr val="000000"/>
                          </a:solidFill>
                          <a:effectLst/>
                          <a:latin typeface="Calibri" panose="020F0502020204030204" pitchFamily="34" charset="0"/>
                        </a:rPr>
                        <a:t>f. Credit hour production by full-time and part-time faculty at the department/school level Separate by undergrad-grad</a:t>
                      </a:r>
                    </a:p>
                  </a:txBody>
                  <a:tcPr marL="1220" marR="1220" marT="1220" marB="0" anchor="b">
                    <a:lnL>
                      <a:noFill/>
                    </a:lnL>
                    <a:lnR>
                      <a:noFill/>
                    </a:lnR>
                    <a:lnT>
                      <a:noFill/>
                    </a:lnT>
                    <a:lnB>
                      <a:noFill/>
                    </a:lnB>
                  </a:tcPr>
                </a:tc>
                <a:tc gridSpan="2">
                  <a:txBody>
                    <a:bodyPr/>
                    <a:lstStyle/>
                    <a:p>
                      <a:pPr algn="ctr" fontAlgn="b"/>
                      <a:r>
                        <a:rPr lang="en-US" sz="1000" b="0" i="0" u="none" strike="noStrike">
                          <a:solidFill>
                            <a:srgbClr val="000000"/>
                          </a:solidFill>
                          <a:effectLst/>
                          <a:latin typeface="Calibri" panose="020F0502020204030204" pitchFamily="34" charset="0"/>
                        </a:rPr>
                        <a:t>40%</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department's credit hour production is at the 85th percentile.</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department's credit hour production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credit hour production is within the range of &gt;15th to 45th percentile.</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department's credit hour production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975872956"/>
                  </a:ext>
                </a:extLst>
              </a:tr>
              <a:tr h="75616">
                <a:tc>
                  <a:txBody>
                    <a:bodyPr/>
                    <a:lstStyle/>
                    <a:p>
                      <a:pPr algn="l" fontAlgn="b"/>
                      <a:r>
                        <a:rPr lang="en-US" sz="1000" b="0" i="0" u="none" strike="noStrike" dirty="0">
                          <a:solidFill>
                            <a:srgbClr val="000000"/>
                          </a:solidFill>
                          <a:effectLst/>
                          <a:latin typeface="Calibri" panose="020F0502020204030204" pitchFamily="34" charset="0"/>
                        </a:rPr>
                        <a:t>g. Cost per credit hour by department/school Separate by undergrad-grad</a:t>
                      </a:r>
                    </a:p>
                  </a:txBody>
                  <a:tcPr marL="1220" marR="1220" marT="1220" marB="0" anchor="b">
                    <a:lnL>
                      <a:noFill/>
                    </a:lnL>
                    <a:lnR>
                      <a:noFill/>
                    </a:lnR>
                    <a:lnT>
                      <a:noFill/>
                    </a:lnT>
                    <a:lnB>
                      <a:noFill/>
                    </a:lnB>
                  </a:tcPr>
                </a:tc>
                <a:tc gridSpan="2">
                  <a:txBody>
                    <a:bodyPr/>
                    <a:lstStyle/>
                    <a:p>
                      <a:pPr algn="ctr" fontAlgn="b"/>
                      <a:r>
                        <a:rPr lang="en-US" sz="1000" b="0" i="0" u="none" strike="noStrike">
                          <a:solidFill>
                            <a:srgbClr val="000000"/>
                          </a:solidFill>
                          <a:effectLst/>
                          <a:latin typeface="Calibri" panose="020F0502020204030204" pitchFamily="34" charset="0"/>
                        </a:rPr>
                        <a:t>30%</a:t>
                      </a:r>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cost per credit hour is in the lower 15th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cost per credit hour is within the &gt;15th to 45th percentile </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cost per credit hour is within the range of 46th to &lt;85th percentile </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cost per credit hour is at or higher than the 85th percentile </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555506485"/>
                  </a:ext>
                </a:extLst>
              </a:tr>
              <a:tr h="37808">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gridSpan="2">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287685107"/>
                  </a:ext>
                </a:extLst>
              </a:tr>
              <a:tr h="37808">
                <a:tc gridSpan="5">
                  <a:txBody>
                    <a:bodyPr/>
                    <a:lstStyle/>
                    <a:p>
                      <a:pPr algn="l" fontAlgn="b"/>
                      <a:r>
                        <a:rPr lang="en-US" sz="1000" b="1" i="0" u="none" strike="noStrike" dirty="0">
                          <a:solidFill>
                            <a:srgbClr val="000000"/>
                          </a:solidFill>
                          <a:effectLst/>
                          <a:latin typeface="Calibri" panose="020F0502020204030204" pitchFamily="34" charset="0"/>
                        </a:rPr>
                        <a:t>Category 2: Academic Program Demand and Instructional Productivity/Efficiency</a:t>
                      </a:r>
                    </a:p>
                  </a:txBody>
                  <a:tcPr marL="1220" marR="1220" marT="1220" marB="0" anchor="b">
                    <a:lnL>
                      <a:noFill/>
                    </a:lnL>
                    <a:lnR>
                      <a:noFill/>
                    </a:lnR>
                    <a:lnT>
                      <a:noFill/>
                    </a:lnT>
                    <a:lnB>
                      <a:noFill/>
                    </a:lnB>
                    <a:solidFill>
                      <a:srgbClr val="A9D08E"/>
                    </a:solidFill>
                  </a:tcPr>
                </a:tc>
                <a:tc hMerge="1">
                  <a:txBody>
                    <a:bodyPr/>
                    <a:lstStyle/>
                    <a:p>
                      <a:endParaRPr lang="en-US"/>
                    </a:p>
                  </a:txBody>
                  <a:tcPr>
                    <a:lnL w="12700" cmpd="sng">
                      <a:noFill/>
                      <a:prstDash val="solid"/>
                    </a:lnL>
                    <a:lnT w="12700" cmpd="sng">
                      <a:noFill/>
                      <a:prstDash val="solid"/>
                    </a:lnT>
                  </a:tcPr>
                </a:tc>
                <a:tc hMerge="1">
                  <a:txBody>
                    <a:bodyPr/>
                    <a:lstStyle/>
                    <a:p>
                      <a:endParaRPr lang="en-US"/>
                    </a:p>
                  </a:txBody>
                  <a:tcPr>
                    <a:lnL w="12700" cmpd="sng">
                      <a:noFill/>
                      <a:prstDash val="solid"/>
                    </a:lnL>
                    <a:lnT w="12700" cmpd="sng">
                      <a:noFill/>
                      <a:prstDash val="solid"/>
                    </a:lnT>
                  </a:tcPr>
                </a:tc>
                <a:tc hMerge="1">
                  <a:txBody>
                    <a:bodyPr/>
                    <a:lstStyle/>
                    <a:p>
                      <a:endParaRPr lang="en-US"/>
                    </a:p>
                  </a:txBody>
                  <a:tcPr/>
                </a:tc>
                <a:tc hMerge="1">
                  <a:txBody>
                    <a:bodyPr/>
                    <a:lstStyle/>
                    <a:p>
                      <a:endParaRPr lang="en-US"/>
                    </a:p>
                  </a:txBody>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654109605"/>
                  </a:ext>
                </a:extLst>
              </a:tr>
              <a:tr h="37808">
                <a:tc>
                  <a:txBody>
                    <a:bodyPr/>
                    <a:lstStyle/>
                    <a:p>
                      <a:pPr algn="l" fontAlgn="b"/>
                      <a:r>
                        <a:rPr lang="en-US" sz="1000" b="0" i="0" u="none" strike="noStrike">
                          <a:solidFill>
                            <a:srgbClr val="000000"/>
                          </a:solidFill>
                          <a:effectLst/>
                          <a:latin typeface="Calibri" panose="020F0502020204030204" pitchFamily="34" charset="0"/>
                        </a:rPr>
                        <a:t>Category weight UG:</a:t>
                      </a:r>
                    </a:p>
                  </a:txBody>
                  <a:tcPr marL="1220" marR="1220" marT="1220" marB="0" anchor="b">
                    <a:lnL>
                      <a:noFill/>
                    </a:lnL>
                    <a:lnR>
                      <a:noFill/>
                    </a:lnR>
                    <a:lnT>
                      <a:noFill/>
                    </a:lnT>
                    <a:lnB>
                      <a:noFill/>
                    </a:lnB>
                    <a:solidFill>
                      <a:srgbClr val="A9D08E"/>
                    </a:solidFill>
                  </a:tcPr>
                </a:tc>
                <a:tc>
                  <a:txBody>
                    <a:bodyPr/>
                    <a:lstStyle/>
                    <a:p>
                      <a:r>
                        <a:rPr lang="en-US" sz="1000" b="0" i="0" u="none" strike="noStrike" dirty="0">
                          <a:solidFill>
                            <a:srgbClr val="000000"/>
                          </a:solidFill>
                          <a:effectLst/>
                          <a:latin typeface="Calibri" panose="020F0502020204030204" pitchFamily="34" charset="0"/>
                        </a:rPr>
                        <a:t>29%</a:t>
                      </a:r>
                      <a:endParaRPr lang="en-US" dirty="0"/>
                    </a:p>
                  </a:txBody>
                  <a:tcPr marL="1220" marR="1220" marT="1220" marB="0" anchor="b">
                    <a:lnL>
                      <a:noFill/>
                    </a:lnL>
                    <a:lnR>
                      <a:noFill/>
                    </a:lnR>
                    <a:lnT w="12700" cmpd="sng">
                      <a:noFill/>
                      <a:prstDash val="solid"/>
                    </a:lnT>
                    <a:lnB>
                      <a:noFill/>
                    </a:lnB>
                    <a:lnTlToBr w="12700" cmpd="sng">
                      <a:noFill/>
                      <a:prstDash val="solid"/>
                    </a:lnTlToBr>
                    <a:lnBlToTr w="12700" cmpd="sng">
                      <a:noFill/>
                      <a:prstDash val="solid"/>
                    </a:lnBlToTr>
                    <a:solidFill>
                      <a:srgbClr val="A9D08E"/>
                    </a:solidFill>
                  </a:tcPr>
                </a:tc>
                <a:tc gridSpan="2">
                  <a:txBody>
                    <a:bodyPr/>
                    <a:lstStyle/>
                    <a:p>
                      <a:pPr algn="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w="12700" cmpd="sng">
                      <a:noFill/>
                      <a:prstDash val="solid"/>
                    </a:lnT>
                    <a:lnB>
                      <a:noFill/>
                    </a:lnB>
                    <a:solidFill>
                      <a:srgbClr val="A9D08E"/>
                    </a:solidFill>
                  </a:tcPr>
                </a:tc>
                <a:tc hMerge="1">
                  <a:txBody>
                    <a:bodyPr/>
                    <a:lstStyle/>
                    <a:p>
                      <a:pPr algn="r"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B>
                      <a:noFill/>
                    </a:lnB>
                    <a:solidFill>
                      <a:srgbClr val="A9D08E"/>
                    </a:solidFill>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2906059722"/>
                  </a:ext>
                </a:extLst>
              </a:tr>
              <a:tr h="37808">
                <a:tc>
                  <a:txBody>
                    <a:bodyPr/>
                    <a:lstStyle/>
                    <a:p>
                      <a:pPr algn="l" fontAlgn="b"/>
                      <a:r>
                        <a:rPr lang="en-US" sz="1000" b="0" i="0" u="none" strike="noStrike" dirty="0">
                          <a:solidFill>
                            <a:srgbClr val="000000"/>
                          </a:solidFill>
                          <a:effectLst/>
                          <a:latin typeface="Calibri" panose="020F0502020204030204" pitchFamily="34" charset="0"/>
                        </a:rPr>
                        <a:t>Category weight GR: </a:t>
                      </a:r>
                    </a:p>
                  </a:txBody>
                  <a:tcPr marL="1220" marR="1220" marT="1220" marB="0" anchor="b">
                    <a:lnL>
                      <a:noFill/>
                    </a:lnL>
                    <a:lnR>
                      <a:noFill/>
                    </a:lnR>
                    <a:lnT>
                      <a:noFill/>
                    </a:lnT>
                    <a:lnB>
                      <a:noFill/>
                    </a:lnB>
                    <a:solidFill>
                      <a:srgbClr val="A9D08E"/>
                    </a:solidFill>
                  </a:tcPr>
                </a:tc>
                <a:tc>
                  <a:txBody>
                    <a:bodyPr/>
                    <a:lstStyle/>
                    <a:p>
                      <a:r>
                        <a:rPr lang="en-US" sz="1000" b="0" i="0" u="none" strike="noStrike">
                          <a:solidFill>
                            <a:srgbClr val="000000"/>
                          </a:solidFill>
                          <a:effectLst/>
                          <a:latin typeface="Calibri" panose="020F0502020204030204" pitchFamily="34" charset="0"/>
                        </a:rPr>
                        <a:t>31%</a:t>
                      </a:r>
                      <a:endParaRPr lang="en-US"/>
                    </a:p>
                  </a:txBody>
                  <a:tcPr marL="1220" marR="1220" marT="1220" marB="0" anchor="b">
                    <a:lnL>
                      <a:noFill/>
                    </a:lnL>
                    <a:lnR>
                      <a:noFill/>
                    </a:lnR>
                    <a:lnT>
                      <a:noFill/>
                    </a:lnT>
                    <a:lnB>
                      <a:noFill/>
                    </a:lnB>
                    <a:solidFill>
                      <a:srgbClr val="A9D08E"/>
                    </a:solidFill>
                  </a:tcPr>
                </a:tc>
                <a:tc gridSpan="2">
                  <a:txBody>
                    <a:bodyPr/>
                    <a:lstStyle/>
                    <a:p>
                      <a:pPr algn="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hMerge="1">
                  <a:txBody>
                    <a:bodyPr/>
                    <a:lstStyle/>
                    <a:p>
                      <a:pPr algn="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616954036"/>
                  </a:ext>
                </a:extLst>
              </a:tr>
              <a:tr h="37808">
                <a:tc>
                  <a:txBody>
                    <a:bodyPr/>
                    <a:lstStyle/>
                    <a:p>
                      <a:pPr algn="l" fontAlgn="b"/>
                      <a:r>
                        <a:rPr lang="en-US" sz="800" b="0" i="1" u="none" strike="noStrike">
                          <a:solidFill>
                            <a:srgbClr val="000000"/>
                          </a:solidFill>
                          <a:effectLst/>
                          <a:latin typeface="Calibri" panose="020F0502020204030204" pitchFamily="34" charset="0"/>
                        </a:rPr>
                        <a:t>(item weights and rubric labels)</a:t>
                      </a:r>
                    </a:p>
                  </a:txBody>
                  <a:tcPr marL="1220" marR="1220" marT="1220" marB="0" anchor="b">
                    <a:lnL>
                      <a:noFill/>
                    </a:lnL>
                    <a:lnR>
                      <a:noFill/>
                    </a:lnR>
                    <a:lnT>
                      <a:noFill/>
                    </a:lnT>
                    <a:lnB>
                      <a:noFill/>
                    </a:lnB>
                    <a:solidFill>
                      <a:srgbClr val="FFD966"/>
                    </a:solidFill>
                  </a:tcPr>
                </a:tc>
                <a:tc>
                  <a:txBody>
                    <a:bodyPr/>
                    <a:lstStyle/>
                    <a:p>
                      <a:r>
                        <a:rPr lang="en-US" sz="800" b="0" i="1" u="none" strike="noStrike">
                          <a:solidFill>
                            <a:srgbClr val="000000"/>
                          </a:solidFill>
                          <a:effectLst/>
                          <a:latin typeface="Calibri" panose="020F0502020204030204" pitchFamily="34" charset="0"/>
                        </a:rPr>
                        <a:t>Item weights</a:t>
                      </a:r>
                      <a:endParaRPr lang="en-US"/>
                    </a:p>
                  </a:txBody>
                  <a:tcPr marL="1220" marR="1220" marT="1220" marB="0" anchor="b">
                    <a:lnL>
                      <a:noFill/>
                    </a:lnL>
                    <a:lnR>
                      <a:noFill/>
                    </a:lnR>
                    <a:lnT>
                      <a:noFill/>
                    </a:lnT>
                    <a:lnB>
                      <a:noFill/>
                    </a:lnB>
                    <a:solidFill>
                      <a:srgbClr val="FFD966"/>
                    </a:solidFill>
                  </a:tcPr>
                </a:tc>
                <a:tc gridSpan="2">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FFD966"/>
                    </a:solidFill>
                  </a:tcPr>
                </a:tc>
                <a:tc hMerge="1">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Exceeds Expectations (4)</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Meets Expectations (3)</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Approaching Expectations (2)</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Needs Examination (1)</a:t>
                      </a:r>
                    </a:p>
                  </a:txBody>
                  <a:tcPr marL="1220" marR="1220" marT="1220" marB="0" anchor="b">
                    <a:lnL>
                      <a:noFill/>
                    </a:lnL>
                    <a:lnR>
                      <a:noFill/>
                    </a:lnR>
                    <a:lnT>
                      <a:noFill/>
                    </a:lnT>
                    <a:lnB>
                      <a:noFill/>
                    </a:lnB>
                    <a:solidFill>
                      <a:srgbClr val="FFD966"/>
                    </a:solidFill>
                  </a:tcPr>
                </a:tc>
                <a:tc>
                  <a:txBody>
                    <a:bodyPr/>
                    <a:lstStyle/>
                    <a:p>
                      <a:pPr algn="l" fontAlgn="b"/>
                      <a:r>
                        <a:rPr lang="en-US" sz="800" b="0" i="1" u="none" strike="noStrike">
                          <a:solidFill>
                            <a:srgbClr val="000000"/>
                          </a:solidFill>
                          <a:effectLst/>
                          <a:latin typeface="Calibri" panose="020F0502020204030204" pitchFamily="34" charset="0"/>
                        </a:rPr>
                        <a:t>Notes and Additional Information</a:t>
                      </a:r>
                    </a:p>
                  </a:txBody>
                  <a:tcPr marL="1220" marR="1220" marT="1220" marB="0" anchor="b">
                    <a:lnL>
                      <a:noFill/>
                    </a:lnL>
                    <a:lnR>
                      <a:noFill/>
                    </a:lnR>
                    <a:lnT>
                      <a:noFill/>
                    </a:lnT>
                    <a:lnB>
                      <a:noFill/>
                    </a:lnB>
                    <a:solidFill>
                      <a:srgbClr val="FFD966"/>
                    </a:solidFill>
                  </a:tcPr>
                </a:tc>
                <a:extLst>
                  <a:ext uri="{0D108BD9-81ED-4DB2-BD59-A6C34878D82A}">
                    <a16:rowId xmlns:a16="http://schemas.microsoft.com/office/drawing/2014/main" val="4266221680"/>
                  </a:ext>
                </a:extLst>
              </a:tr>
              <a:tr h="37808">
                <a:tc>
                  <a:txBody>
                    <a:bodyPr/>
                    <a:lstStyle/>
                    <a:p>
                      <a:pPr algn="l" fontAlgn="b"/>
                      <a:r>
                        <a:rPr lang="en-US" sz="1000" b="0" i="0" u="none" strike="noStrike" dirty="0">
                          <a:solidFill>
                            <a:srgbClr val="000000"/>
                          </a:solidFill>
                          <a:effectLst/>
                          <a:latin typeface="Calibri" panose="020F0502020204030204" pitchFamily="34" charset="0"/>
                        </a:rPr>
                        <a:t>h. Demand and yield—applications, admits, enrolls</a:t>
                      </a:r>
                    </a:p>
                  </a:txBody>
                  <a:tcPr marL="1220" marR="1220" marT="1220" marB="0" anchor="b">
                    <a:lnL>
                      <a:noFill/>
                    </a:lnL>
                    <a:lnR>
                      <a:noFill/>
                    </a:lnR>
                    <a:lnT>
                      <a:noFill/>
                    </a:lnT>
                    <a:lnB>
                      <a:noFill/>
                    </a:lnB>
                  </a:tcPr>
                </a:tc>
                <a:tc>
                  <a:txBody>
                    <a:bodyPr/>
                    <a:lstStyle/>
                    <a:p>
                      <a:endParaRPr lang="en-US"/>
                    </a:p>
                  </a:txBody>
                  <a:tcPr marL="1220" marR="1220" marT="1220" marB="0" anchor="b">
                    <a:lnL>
                      <a:noFill/>
                    </a:lnL>
                    <a:lnR>
                      <a:noFill/>
                    </a:lnR>
                    <a:lnT>
                      <a:noFill/>
                    </a:lnT>
                    <a:lnB>
                      <a:noFill/>
                    </a:lnB>
                  </a:tcPr>
                </a:tc>
                <a:tc gridSpan="2">
                  <a:txBody>
                    <a:bodyPr/>
                    <a:lstStyle/>
                    <a:p>
                      <a:pPr algn="l"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l"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708878767"/>
                  </a:ext>
                </a:extLst>
              </a:tr>
              <a:tr h="75616">
                <a:tc>
                  <a:txBody>
                    <a:bodyPr/>
                    <a:lstStyle/>
                    <a:p>
                      <a:pPr algn="l" fontAlgn="b"/>
                      <a:r>
                        <a:rPr lang="en-US" sz="1000" b="0" i="0" u="none" strike="noStrike">
                          <a:solidFill>
                            <a:srgbClr val="000000"/>
                          </a:solidFill>
                          <a:effectLst/>
                          <a:latin typeface="Calibri" panose="020F0502020204030204" pitchFamily="34" charset="0"/>
                        </a:rPr>
                        <a:t>h.1. Demand (number of applications received)</a:t>
                      </a:r>
                    </a:p>
                  </a:txBody>
                  <a:tcPr marL="1220" marR="1220" marT="1220" marB="0" anchor="b">
                    <a:lnL>
                      <a:noFill/>
                    </a:lnL>
                    <a:lnR>
                      <a:noFill/>
                    </a:lnR>
                    <a:lnT>
                      <a:noFill/>
                    </a:lnT>
                    <a:lnB>
                      <a:noFill/>
                    </a:lnB>
                  </a:tcPr>
                </a:tc>
                <a:tc>
                  <a:txBody>
                    <a:bodyPr/>
                    <a:lstStyle/>
                    <a:p>
                      <a:r>
                        <a:rPr lang="en-US" sz="1000" b="0" i="0" u="none" strike="noStrike">
                          <a:solidFill>
                            <a:srgbClr val="000000"/>
                          </a:solidFill>
                          <a:effectLst/>
                          <a:latin typeface="Calibri" panose="020F0502020204030204" pitchFamily="34" charset="0"/>
                        </a:rPr>
                        <a:t>10%</a:t>
                      </a:r>
                      <a:endParaRPr lang="en-US"/>
                    </a:p>
                  </a:txBody>
                  <a:tcPr marL="1220" marR="1220" marT="1220" marB="0" anchor="b">
                    <a:lnL>
                      <a:noFill/>
                    </a:lnL>
                    <a:lnR>
                      <a:noFill/>
                    </a:lnR>
                    <a:lnT>
                      <a:noFill/>
                    </a:lnT>
                    <a:lnB>
                      <a:noFill/>
                    </a:lnB>
                  </a:tcPr>
                </a:tc>
                <a:tc gridSpan="2">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apps for the program are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apps for the program are within the range of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apps for the program are within the range of the &gt;15th to 45th percentile </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apps for the program are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2149263748"/>
                  </a:ext>
                </a:extLst>
              </a:tr>
              <a:tr h="141719">
                <a:tc>
                  <a:txBody>
                    <a:bodyPr/>
                    <a:lstStyle/>
                    <a:p>
                      <a:pPr algn="l" fontAlgn="b"/>
                      <a:r>
                        <a:rPr lang="en-US" sz="1000" b="0" i="0" u="none" strike="noStrike" dirty="0">
                          <a:solidFill>
                            <a:srgbClr val="000000"/>
                          </a:solidFill>
                          <a:effectLst/>
                          <a:latin typeface="Calibri" panose="020F0502020204030204" pitchFamily="34" charset="0"/>
                        </a:rPr>
                        <a:t>h.2. Admit (number of applications completed and submitted in Slate)</a:t>
                      </a:r>
                    </a:p>
                  </a:txBody>
                  <a:tcPr marL="1220" marR="1220" marT="1220" marB="0" anchor="b">
                    <a:lnL>
                      <a:noFill/>
                    </a:lnL>
                    <a:lnR>
                      <a:noFill/>
                    </a:lnR>
                    <a:lnT>
                      <a:noFill/>
                    </a:lnT>
                    <a:lnB>
                      <a:noFill/>
                    </a:lnB>
                  </a:tcPr>
                </a:tc>
                <a:tc>
                  <a:txBody>
                    <a:bodyPr/>
                    <a:lstStyle/>
                    <a:p>
                      <a:r>
                        <a:rPr lang="en-US" sz="1000" b="0" i="0" u="none" strike="noStrike">
                          <a:solidFill>
                            <a:srgbClr val="000000"/>
                          </a:solidFill>
                          <a:effectLst/>
                          <a:latin typeface="Calibri" panose="020F0502020204030204" pitchFamily="34" charset="0"/>
                        </a:rPr>
                        <a:t>10%</a:t>
                      </a:r>
                      <a:endParaRPr lang="en-US"/>
                    </a:p>
                  </a:txBody>
                  <a:tcPr marL="1220" marR="1220" marT="1220" marB="0" anchor="b">
                    <a:lnL>
                      <a:noFill/>
                    </a:lnL>
                    <a:lnR>
                      <a:noFill/>
                    </a:lnR>
                    <a:lnT>
                      <a:noFill/>
                    </a:lnT>
                    <a:lnB>
                      <a:noFill/>
                    </a:lnB>
                  </a:tcPr>
                </a:tc>
                <a:tc gridSpan="2">
                  <a:txBody>
                    <a:bodyPr/>
                    <a:lstStyle/>
                    <a:p>
                      <a:pPr algn="ctr"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admits for the program are at the 8th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admits are within the range of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admits are iwithin the range of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number of admits are in the lower 15th  percentile</a:t>
                      </a:r>
                    </a:p>
                  </a:txBody>
                  <a:tcPr marL="1220" marR="1220" marT="1220" marB="0" anchor="b">
                    <a:lnL>
                      <a:noFill/>
                    </a:lnL>
                    <a:lnR>
                      <a:noFill/>
                    </a:lnR>
                    <a:lnT>
                      <a:noFill/>
                    </a:lnT>
                    <a:lnB>
                      <a:noFill/>
                    </a:lnB>
                  </a:tcPr>
                </a:tc>
                <a:tc>
                  <a:txBody>
                    <a:bodyPr/>
                    <a:lstStyle/>
                    <a:p>
                      <a:pPr algn="l" fontAlgn="b"/>
                      <a:r>
                        <a:rPr lang="en-US" sz="600" b="0" i="1" u="none" strike="noStrike" dirty="0">
                          <a:solidFill>
                            <a:srgbClr val="000000"/>
                          </a:solidFill>
                          <a:effectLst/>
                          <a:latin typeface="Calibri" panose="020F0502020204030204" pitchFamily="34" charset="0"/>
                        </a:rPr>
                        <a:t>Percentiles are calculated separately for UG, PMC/PBC, and graduate (MS/MEd/PhD/etc.) but PBC/PMC and graduate programs will be evaluated on the same rubric GR rubric</a:t>
                      </a:r>
                    </a:p>
                  </a:txBody>
                  <a:tcPr marL="1220" marR="1220" marT="1220" marB="0" anchor="b">
                    <a:lnL>
                      <a:noFill/>
                    </a:lnL>
                    <a:lnR>
                      <a:noFill/>
                    </a:lnR>
                    <a:lnT>
                      <a:noFill/>
                    </a:lnT>
                    <a:lnB>
                      <a:noFill/>
                    </a:lnB>
                  </a:tcPr>
                </a:tc>
                <a:extLst>
                  <a:ext uri="{0D108BD9-81ED-4DB2-BD59-A6C34878D82A}">
                    <a16:rowId xmlns:a16="http://schemas.microsoft.com/office/drawing/2014/main" val="2074902865"/>
                  </a:ext>
                </a:extLst>
              </a:tr>
              <a:tr h="75616">
                <a:tc>
                  <a:txBody>
                    <a:bodyPr/>
                    <a:lstStyle/>
                    <a:p>
                      <a:pPr algn="l" fontAlgn="b"/>
                      <a:r>
                        <a:rPr lang="en-US" sz="1000" b="0" i="0" u="none" strike="noStrike">
                          <a:solidFill>
                            <a:srgbClr val="000000"/>
                          </a:solidFill>
                          <a:effectLst/>
                          <a:latin typeface="Calibri" panose="020F0502020204030204" pitchFamily="34" charset="0"/>
                        </a:rPr>
                        <a:t>h.3. Yield (percentage of admitted students who enroll)</a:t>
                      </a:r>
                    </a:p>
                  </a:txBody>
                  <a:tcPr marL="1220" marR="1220" marT="1220" marB="0" anchor="b">
                    <a:lnL>
                      <a:noFill/>
                    </a:lnL>
                    <a:lnR>
                      <a:noFill/>
                    </a:lnR>
                    <a:lnT>
                      <a:noFill/>
                    </a:lnT>
                    <a:lnB>
                      <a:noFill/>
                    </a:lnB>
                  </a:tcPr>
                </a:tc>
                <a:tc>
                  <a:txBody>
                    <a:bodyPr/>
                    <a:lstStyle/>
                    <a:p>
                      <a:r>
                        <a:rPr lang="en-US" sz="1000" b="0" i="0" u="none" strike="noStrike">
                          <a:solidFill>
                            <a:srgbClr val="000000"/>
                          </a:solidFill>
                          <a:effectLst/>
                          <a:latin typeface="Calibri" panose="020F0502020204030204" pitchFamily="34" charset="0"/>
                        </a:rPr>
                        <a:t>10%</a:t>
                      </a:r>
                      <a:endParaRPr lang="en-US"/>
                    </a:p>
                  </a:txBody>
                  <a:tcPr marL="1220" marR="1220" marT="1220" marB="0" anchor="b">
                    <a:lnL>
                      <a:noFill/>
                    </a:lnL>
                    <a:lnR>
                      <a:noFill/>
                    </a:lnR>
                    <a:lnT>
                      <a:noFill/>
                    </a:lnT>
                    <a:lnB>
                      <a:noFill/>
                    </a:lnB>
                  </a:tcPr>
                </a:tc>
                <a:tc gridSpan="2">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Yield for the program is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Yield for the program is within the range of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Yield for the program is within the range of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Yield for the program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4132327615"/>
                  </a:ext>
                </a:extLst>
              </a:tr>
              <a:tr h="75616">
                <a:tc>
                  <a:txBody>
                    <a:bodyPr/>
                    <a:lstStyle/>
                    <a:p>
                      <a:pPr algn="l" fontAlgn="b"/>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Headcount enrollment for majors in the program</a:t>
                      </a:r>
                    </a:p>
                  </a:txBody>
                  <a:tcPr marL="1220" marR="1220" marT="1220" marB="0" anchor="b">
                    <a:lnL>
                      <a:noFill/>
                    </a:lnL>
                    <a:lnR>
                      <a:noFill/>
                    </a:lnR>
                    <a:lnT>
                      <a:noFill/>
                    </a:lnT>
                    <a:lnB>
                      <a:noFill/>
                    </a:lnB>
                  </a:tcPr>
                </a:tc>
                <a:tc>
                  <a:txBody>
                    <a:bodyPr/>
                    <a:lstStyle/>
                    <a:p>
                      <a:r>
                        <a:rPr lang="en-US" sz="1000" b="0" i="0" u="none" strike="noStrike">
                          <a:solidFill>
                            <a:srgbClr val="000000"/>
                          </a:solidFill>
                          <a:effectLst/>
                          <a:latin typeface="Calibri" panose="020F0502020204030204" pitchFamily="34" charset="0"/>
                        </a:rPr>
                        <a:t>20%</a:t>
                      </a:r>
                      <a:endParaRPr lang="en-US"/>
                    </a:p>
                  </a:txBody>
                  <a:tcPr marL="1220" marR="1220" marT="1220" marB="0" anchor="b">
                    <a:lnL>
                      <a:noFill/>
                    </a:lnL>
                    <a:lnR>
                      <a:noFill/>
                    </a:lnR>
                    <a:lnT>
                      <a:noFill/>
                    </a:lnT>
                    <a:lnB>
                      <a:noFill/>
                    </a:lnB>
                  </a:tcPr>
                </a:tc>
                <a:tc gridSpan="2">
                  <a:txBody>
                    <a:bodyPr/>
                    <a:lstStyle/>
                    <a:p>
                      <a:pPr algn="ctr"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Enrollment for the program is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Enrollment for the program is within the range of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Enrollment for the program is within the range of the 16h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Enrollment for the program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10134009"/>
                  </a:ext>
                </a:extLst>
              </a:tr>
              <a:tr h="75616">
                <a:tc>
                  <a:txBody>
                    <a:bodyPr/>
                    <a:lstStyle/>
                    <a:p>
                      <a:pPr algn="l" fontAlgn="b"/>
                      <a:r>
                        <a:rPr lang="en-US" sz="1000" b="0" i="0" u="none" strike="noStrike" dirty="0">
                          <a:solidFill>
                            <a:srgbClr val="000000"/>
                          </a:solidFill>
                          <a:effectLst/>
                          <a:latin typeface="Calibri" panose="020F0502020204030204" pitchFamily="34" charset="0"/>
                        </a:rPr>
                        <a:t>j. Trend in headcount enrollment growth</a:t>
                      </a:r>
                    </a:p>
                  </a:txBody>
                  <a:tcPr marL="1220" marR="1220" marT="1220" marB="0" anchor="b">
                    <a:lnL>
                      <a:noFill/>
                    </a:lnL>
                    <a:lnR>
                      <a:noFill/>
                    </a:lnR>
                    <a:lnT>
                      <a:noFill/>
                    </a:lnT>
                    <a:lnB>
                      <a:noFill/>
                    </a:lnB>
                  </a:tcPr>
                </a:tc>
                <a:tc>
                  <a:txBody>
                    <a:bodyPr/>
                    <a:lstStyle/>
                    <a:p>
                      <a:r>
                        <a:rPr lang="en-US" sz="1000" b="0" i="0" u="none" strike="noStrike">
                          <a:solidFill>
                            <a:srgbClr val="000000"/>
                          </a:solidFill>
                          <a:effectLst/>
                          <a:latin typeface="Calibri" panose="020F0502020204030204" pitchFamily="34" charset="0"/>
                        </a:rPr>
                        <a:t>25%</a:t>
                      </a:r>
                      <a:endParaRPr lang="en-US"/>
                    </a:p>
                  </a:txBody>
                  <a:tcPr marL="1220" marR="1220" marT="1220" marB="0" anchor="b">
                    <a:lnL>
                      <a:noFill/>
                    </a:lnL>
                    <a:lnR>
                      <a:noFill/>
                    </a:lnR>
                    <a:lnT>
                      <a:noFill/>
                    </a:lnT>
                    <a:lnB>
                      <a:noFill/>
                    </a:lnB>
                  </a:tcPr>
                </a:tc>
                <a:tc gridSpan="2">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Trend in enrollment outpaces UNCG enrollment trend, by being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Enrollment trends are comparable to UNCG total enrollment, by being within the 46th to 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Enrollment trends negatively outpaces UNCG's enrollment trend, by being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Trend in enrollment negatively outpaces UNCG's enrollment trend, by being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943742973"/>
                  </a:ext>
                </a:extLst>
              </a:tr>
              <a:tr h="75616">
                <a:tc>
                  <a:txBody>
                    <a:bodyPr/>
                    <a:lstStyle/>
                    <a:p>
                      <a:pPr algn="l" fontAlgn="b"/>
                      <a:r>
                        <a:rPr lang="en-US" sz="1000" b="0" i="0" u="none" strike="noStrike" dirty="0">
                          <a:solidFill>
                            <a:srgbClr val="000000"/>
                          </a:solidFill>
                          <a:effectLst/>
                          <a:latin typeface="Calibri" panose="020F0502020204030204" pitchFamily="34" charset="0"/>
                        </a:rPr>
                        <a:t>k. Number of degrees awarded over a three-year time period, AY 2020-21, AY2021-22, and AY2022-23</a:t>
                      </a:r>
                    </a:p>
                  </a:txBody>
                  <a:tcPr marL="1220" marR="1220" marT="1220" marB="0" anchor="b">
                    <a:lnL>
                      <a:noFill/>
                    </a:lnL>
                    <a:lnR>
                      <a:noFill/>
                    </a:lnR>
                    <a:lnT>
                      <a:noFill/>
                    </a:lnT>
                    <a:lnB>
                      <a:noFill/>
                    </a:lnB>
                  </a:tcPr>
                </a:tc>
                <a:tc>
                  <a:txBody>
                    <a:bodyPr/>
                    <a:lstStyle/>
                    <a:p>
                      <a:r>
                        <a:rPr lang="en-US" sz="1000" b="0" i="0" u="none" strike="noStrike">
                          <a:solidFill>
                            <a:srgbClr val="000000"/>
                          </a:solidFill>
                          <a:effectLst/>
                          <a:latin typeface="Calibri" panose="020F0502020204030204" pitchFamily="34" charset="0"/>
                        </a:rPr>
                        <a:t>25%</a:t>
                      </a:r>
                      <a:endParaRPr lang="en-US"/>
                    </a:p>
                  </a:txBody>
                  <a:tcPr marL="1220" marR="1220" marT="1220" marB="0" anchor="b">
                    <a:lnL>
                      <a:noFill/>
                    </a:lnL>
                    <a:lnR>
                      <a:noFill/>
                    </a:lnR>
                    <a:lnT>
                      <a:noFill/>
                    </a:lnT>
                    <a:lnB>
                      <a:noFill/>
                    </a:lnB>
                  </a:tcPr>
                </a:tc>
                <a:tc gridSpan="2">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degrees awarded is in the top 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degres awarded within the range of 46tyh to 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degrees awarded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degrees awarded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812465850"/>
                  </a:ext>
                </a:extLst>
              </a:tr>
              <a:tr h="37808">
                <a:tc>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endParaRPr lang="en-US" dirty="0"/>
                    </a:p>
                  </a:txBody>
                  <a:tcPr marL="1220" marR="1220" marT="1220" marB="0" anchor="b">
                    <a:lnL>
                      <a:noFill/>
                    </a:lnL>
                    <a:lnR>
                      <a:noFill/>
                    </a:lnR>
                    <a:lnT>
                      <a:noFill/>
                    </a:lnT>
                    <a:lnB>
                      <a:noFill/>
                    </a:lnB>
                  </a:tcPr>
                </a:tc>
                <a:tc gridSpan="2">
                  <a:txBody>
                    <a:bodyPr/>
                    <a:lstStyle/>
                    <a:p>
                      <a:pPr algn="ctr"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hMerge="1">
                  <a:txBody>
                    <a:bodyPr/>
                    <a:lstStyle/>
                    <a:p>
                      <a:pPr algn="ctr"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1"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1161604773"/>
                  </a:ext>
                </a:extLst>
              </a:tr>
            </a:tbl>
          </a:graphicData>
        </a:graphic>
      </p:graphicFrame>
    </p:spTree>
    <p:extLst>
      <p:ext uri="{BB962C8B-B14F-4D97-AF65-F5344CB8AC3E}">
        <p14:creationId xmlns:p14="http://schemas.microsoft.com/office/powerpoint/2010/main" val="210277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9BEE602-CF06-67CD-DBF7-1A2266D26B82}"/>
              </a:ext>
            </a:extLst>
          </p:cNvPr>
          <p:cNvGraphicFramePr>
            <a:graphicFrameLocks noGrp="1"/>
          </p:cNvGraphicFramePr>
          <p:nvPr>
            <p:extLst>
              <p:ext uri="{D42A27DB-BD31-4B8C-83A1-F6EECF244321}">
                <p14:modId xmlns:p14="http://schemas.microsoft.com/office/powerpoint/2010/main" val="374025438"/>
              </p:ext>
            </p:extLst>
          </p:nvPr>
        </p:nvGraphicFramePr>
        <p:xfrm>
          <a:off x="392127" y="414912"/>
          <a:ext cx="10510396" cy="4313540"/>
        </p:xfrm>
        <a:graphic>
          <a:graphicData uri="http://schemas.openxmlformats.org/drawingml/2006/table">
            <a:tbl>
              <a:tblPr/>
              <a:tblGrid>
                <a:gridCol w="2938080">
                  <a:extLst>
                    <a:ext uri="{9D8B030D-6E8A-4147-A177-3AD203B41FA5}">
                      <a16:colId xmlns:a16="http://schemas.microsoft.com/office/drawing/2014/main" val="4031541268"/>
                    </a:ext>
                  </a:extLst>
                </a:gridCol>
                <a:gridCol w="577156">
                  <a:extLst>
                    <a:ext uri="{9D8B030D-6E8A-4147-A177-3AD203B41FA5}">
                      <a16:colId xmlns:a16="http://schemas.microsoft.com/office/drawing/2014/main" val="2717570487"/>
                    </a:ext>
                  </a:extLst>
                </a:gridCol>
                <a:gridCol w="1371600">
                  <a:extLst>
                    <a:ext uri="{9D8B030D-6E8A-4147-A177-3AD203B41FA5}">
                      <a16:colId xmlns:a16="http://schemas.microsoft.com/office/drawing/2014/main" val="209009708"/>
                    </a:ext>
                  </a:extLst>
                </a:gridCol>
                <a:gridCol w="1371600">
                  <a:extLst>
                    <a:ext uri="{9D8B030D-6E8A-4147-A177-3AD203B41FA5}">
                      <a16:colId xmlns:a16="http://schemas.microsoft.com/office/drawing/2014/main" val="2366220080"/>
                    </a:ext>
                  </a:extLst>
                </a:gridCol>
                <a:gridCol w="1371600">
                  <a:extLst>
                    <a:ext uri="{9D8B030D-6E8A-4147-A177-3AD203B41FA5}">
                      <a16:colId xmlns:a16="http://schemas.microsoft.com/office/drawing/2014/main" val="1181785845"/>
                    </a:ext>
                  </a:extLst>
                </a:gridCol>
                <a:gridCol w="1371600">
                  <a:extLst>
                    <a:ext uri="{9D8B030D-6E8A-4147-A177-3AD203B41FA5}">
                      <a16:colId xmlns:a16="http://schemas.microsoft.com/office/drawing/2014/main" val="319980753"/>
                    </a:ext>
                  </a:extLst>
                </a:gridCol>
                <a:gridCol w="1508760">
                  <a:extLst>
                    <a:ext uri="{9D8B030D-6E8A-4147-A177-3AD203B41FA5}">
                      <a16:colId xmlns:a16="http://schemas.microsoft.com/office/drawing/2014/main" val="3314733561"/>
                    </a:ext>
                  </a:extLst>
                </a:gridCol>
              </a:tblGrid>
              <a:tr h="153279">
                <a:tc>
                  <a:txBody>
                    <a:bodyPr/>
                    <a:lstStyle/>
                    <a:p>
                      <a:pPr algn="l" fontAlgn="b"/>
                      <a:r>
                        <a:rPr lang="en-US" sz="1000" b="1" i="0" u="none" strike="noStrike" dirty="0">
                          <a:solidFill>
                            <a:srgbClr val="000000"/>
                          </a:solidFill>
                          <a:effectLst/>
                          <a:latin typeface="Calibri" panose="020F0502020204030204" pitchFamily="34" charset="0"/>
                        </a:rPr>
                        <a:t>Category 3: External Grants and Contracts</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2433424746"/>
                  </a:ext>
                </a:extLst>
              </a:tr>
              <a:tr h="0">
                <a:tc>
                  <a:txBody>
                    <a:bodyPr/>
                    <a:lstStyle/>
                    <a:p>
                      <a:pPr algn="l" fontAlgn="b"/>
                      <a:r>
                        <a:rPr lang="en-US" sz="1000" b="0" i="0" u="none" strike="noStrike" dirty="0">
                          <a:solidFill>
                            <a:srgbClr val="000000"/>
                          </a:solidFill>
                          <a:effectLst/>
                          <a:latin typeface="Calibri" panose="020F0502020204030204" pitchFamily="34" charset="0"/>
                        </a:rPr>
                        <a:t>Category weight UG:</a:t>
                      </a:r>
                    </a:p>
                  </a:txBody>
                  <a:tcPr marL="1220" marR="1220" marT="1220" marB="0" anchor="b">
                    <a:lnL>
                      <a:noFill/>
                    </a:lnL>
                    <a:lnR>
                      <a:noFill/>
                    </a:lnR>
                    <a:lnT>
                      <a:noFill/>
                    </a:lnT>
                    <a:lnB>
                      <a:noFill/>
                    </a:lnB>
                    <a:solidFill>
                      <a:srgbClr val="A9D08E"/>
                    </a:solidFill>
                  </a:tcPr>
                </a:tc>
                <a:tc>
                  <a:txBody>
                    <a:bodyPr/>
                    <a:lstStyle/>
                    <a:p>
                      <a:pPr algn="r" fontAlgn="b"/>
                      <a:r>
                        <a:rPr lang="en-US" sz="1000" b="0" i="0" u="none" strike="noStrike">
                          <a:solidFill>
                            <a:srgbClr val="000000"/>
                          </a:solidFill>
                          <a:effectLst/>
                          <a:latin typeface="Calibri" panose="020F0502020204030204" pitchFamily="34" charset="0"/>
                        </a:rPr>
                        <a:t>10%</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980180395"/>
                  </a:ext>
                </a:extLst>
              </a:tr>
              <a:tr h="153279">
                <a:tc>
                  <a:txBody>
                    <a:bodyPr/>
                    <a:lstStyle/>
                    <a:p>
                      <a:pPr algn="l" fontAlgn="b"/>
                      <a:r>
                        <a:rPr lang="en-US" sz="1000" b="0" i="0" u="none" strike="noStrike">
                          <a:solidFill>
                            <a:srgbClr val="000000"/>
                          </a:solidFill>
                          <a:effectLst/>
                          <a:latin typeface="Calibri" panose="020F0502020204030204" pitchFamily="34" charset="0"/>
                        </a:rPr>
                        <a:t>Category weight GR: </a:t>
                      </a:r>
                    </a:p>
                  </a:txBody>
                  <a:tcPr marL="1220" marR="1220" marT="1220" marB="0" anchor="b">
                    <a:lnL>
                      <a:noFill/>
                    </a:lnL>
                    <a:lnR>
                      <a:noFill/>
                    </a:lnR>
                    <a:lnT>
                      <a:noFill/>
                    </a:lnT>
                    <a:lnB>
                      <a:noFill/>
                    </a:lnB>
                    <a:solidFill>
                      <a:srgbClr val="A9D08E"/>
                    </a:solidFill>
                  </a:tcPr>
                </a:tc>
                <a:tc>
                  <a:txBody>
                    <a:bodyPr/>
                    <a:lstStyle/>
                    <a:p>
                      <a:pPr algn="r" fontAlgn="b"/>
                      <a:r>
                        <a:rPr lang="en-US" sz="1000" b="0" i="0" u="none" strike="noStrike" dirty="0">
                          <a:solidFill>
                            <a:srgbClr val="000000"/>
                          </a:solidFill>
                          <a:effectLst/>
                          <a:latin typeface="Calibri" panose="020F0502020204030204" pitchFamily="34" charset="0"/>
                        </a:rPr>
                        <a:t>10%</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3375913705"/>
                  </a:ext>
                </a:extLst>
              </a:tr>
              <a:tr h="122867">
                <a:tc>
                  <a:txBody>
                    <a:bodyPr/>
                    <a:lstStyle/>
                    <a:p>
                      <a:pPr algn="l" fontAlgn="b"/>
                      <a:r>
                        <a:rPr lang="en-US" sz="800" b="0" i="1" u="none" strike="noStrike">
                          <a:solidFill>
                            <a:srgbClr val="000000"/>
                          </a:solidFill>
                          <a:effectLst/>
                          <a:latin typeface="Calibri" panose="020F0502020204030204" pitchFamily="34" charset="0"/>
                        </a:rPr>
                        <a:t>(item weights and rubric labels)</a:t>
                      </a:r>
                    </a:p>
                  </a:txBody>
                  <a:tcPr marL="1220" marR="1220" marT="1220" marB="0" anchor="b">
                    <a:lnL>
                      <a:noFill/>
                    </a:lnL>
                    <a:lnR>
                      <a:noFill/>
                    </a:lnR>
                    <a:lnT>
                      <a:noFill/>
                    </a:lnT>
                    <a:lnB>
                      <a:noFill/>
                    </a:lnB>
                    <a:solidFill>
                      <a:srgbClr val="FFD966"/>
                    </a:solidFill>
                  </a:tcPr>
                </a:tc>
                <a:tc>
                  <a:txBody>
                    <a:bodyPr/>
                    <a:lstStyle/>
                    <a:p>
                      <a:pPr algn="l" fontAlgn="b"/>
                      <a:r>
                        <a:rPr lang="en-US" sz="800" b="0" i="1" u="none" strike="noStrike" dirty="0">
                          <a:solidFill>
                            <a:srgbClr val="000000"/>
                          </a:solidFill>
                          <a:effectLst/>
                          <a:latin typeface="Calibri" panose="020F0502020204030204" pitchFamily="34" charset="0"/>
                        </a:rPr>
                        <a:t>Item weights</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Exceeds Expectations (4)</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dirty="0">
                          <a:solidFill>
                            <a:srgbClr val="000000"/>
                          </a:solidFill>
                          <a:effectLst/>
                          <a:latin typeface="Calibri" panose="020F0502020204030204" pitchFamily="34" charset="0"/>
                        </a:rPr>
                        <a:t>Meets Expectations (3)</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Approaching Expectations (2)</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Needs Examination (1)</a:t>
                      </a:r>
                    </a:p>
                  </a:txBody>
                  <a:tcPr marL="1220" marR="1220" marT="1220" marB="0" anchor="b">
                    <a:lnL>
                      <a:noFill/>
                    </a:lnL>
                    <a:lnR>
                      <a:noFill/>
                    </a:lnR>
                    <a:lnT>
                      <a:noFill/>
                    </a:lnT>
                    <a:lnB>
                      <a:noFill/>
                    </a:lnB>
                    <a:solidFill>
                      <a:srgbClr val="FFD966"/>
                    </a:solidFill>
                  </a:tcPr>
                </a:tc>
                <a:tc>
                  <a:txBody>
                    <a:bodyPr/>
                    <a:lstStyle/>
                    <a:p>
                      <a:pPr algn="l" fontAlgn="b"/>
                      <a:r>
                        <a:rPr lang="en-US" sz="800" b="0" i="1" u="none" strike="noStrike">
                          <a:solidFill>
                            <a:srgbClr val="000000"/>
                          </a:solidFill>
                          <a:effectLst/>
                          <a:latin typeface="Calibri" panose="020F0502020204030204" pitchFamily="34" charset="0"/>
                        </a:rPr>
                        <a:t>Notes and Additional Information</a:t>
                      </a:r>
                    </a:p>
                  </a:txBody>
                  <a:tcPr marL="1220" marR="1220" marT="1220" marB="0" anchor="b">
                    <a:lnL>
                      <a:noFill/>
                    </a:lnL>
                    <a:lnR>
                      <a:noFill/>
                    </a:lnR>
                    <a:lnT>
                      <a:noFill/>
                    </a:lnT>
                    <a:lnB>
                      <a:noFill/>
                    </a:lnB>
                    <a:solidFill>
                      <a:srgbClr val="FFD966"/>
                    </a:solidFill>
                  </a:tcPr>
                </a:tc>
                <a:extLst>
                  <a:ext uri="{0D108BD9-81ED-4DB2-BD59-A6C34878D82A}">
                    <a16:rowId xmlns:a16="http://schemas.microsoft.com/office/drawing/2014/main" val="2415509998"/>
                  </a:ext>
                </a:extLst>
              </a:tr>
              <a:tr h="153279">
                <a:tc gridSpan="2">
                  <a:txBody>
                    <a:bodyPr/>
                    <a:lstStyle/>
                    <a:p>
                      <a:pPr algn="l" fontAlgn="b"/>
                      <a:r>
                        <a:rPr lang="en-US" sz="1000" b="0" i="0" u="none" strike="noStrike" dirty="0">
                          <a:solidFill>
                            <a:srgbClr val="000000"/>
                          </a:solidFill>
                          <a:effectLst/>
                          <a:latin typeface="Calibri" panose="020F0502020204030204" pitchFamily="34" charset="0"/>
                        </a:rPr>
                        <a:t>l. Total annual grant and contract submissions and awards</a:t>
                      </a:r>
                    </a:p>
                  </a:txBody>
                  <a:tcPr marL="1220" marR="1220" marT="1220" marB="0" anchor="b">
                    <a:lnL>
                      <a:noFill/>
                    </a:lnL>
                    <a:lnR>
                      <a:noFill/>
                    </a:lnR>
                    <a:lnT>
                      <a:noFill/>
                    </a:lnT>
                    <a:lnB>
                      <a:noFill/>
                    </a:lnB>
                  </a:tcPr>
                </a:tc>
                <a:tc hMerge="1">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953067875"/>
                  </a:ext>
                </a:extLst>
              </a:tr>
              <a:tr h="487816">
                <a:tc>
                  <a:txBody>
                    <a:bodyPr/>
                    <a:lstStyle/>
                    <a:p>
                      <a:pPr algn="l" fontAlgn="b"/>
                      <a:r>
                        <a:rPr lang="en-US" sz="1000" b="0" i="0" u="none" strike="noStrike" dirty="0">
                          <a:solidFill>
                            <a:srgbClr val="000000"/>
                          </a:solidFill>
                          <a:effectLst/>
                          <a:latin typeface="Calibri" panose="020F0502020204030204" pitchFamily="34" charset="0"/>
                        </a:rPr>
                        <a:t>l.1 total grant and contract submissions</a:t>
                      </a:r>
                    </a:p>
                  </a:txBody>
                  <a:tcPr marL="1220" marR="1220" marT="122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total amount of the department's grant and contract submissions is at the 85th percentile or above</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total amount of the department's grant and contract submissions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grant and contract submissions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grant and contract submissions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2944195664"/>
                  </a:ext>
                </a:extLst>
              </a:tr>
              <a:tr h="487816">
                <a:tc>
                  <a:txBody>
                    <a:bodyPr/>
                    <a:lstStyle/>
                    <a:p>
                      <a:pPr algn="l" fontAlgn="b"/>
                      <a:r>
                        <a:rPr lang="en-US" sz="1000" b="0" i="0" u="none" strike="noStrike" dirty="0">
                          <a:solidFill>
                            <a:srgbClr val="000000"/>
                          </a:solidFill>
                          <a:effectLst/>
                          <a:latin typeface="Calibri" panose="020F0502020204030204" pitchFamily="34" charset="0"/>
                        </a:rPr>
                        <a:t>l.2 total grant and contract awards</a:t>
                      </a:r>
                    </a:p>
                  </a:txBody>
                  <a:tcPr marL="1220" marR="1220" marT="122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20%</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The total amount of the department's grant and contract awards is at the 85th percentile or above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grant and contract awards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grant and contract awards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grant and contract awards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1012147063"/>
                  </a:ext>
                </a:extLst>
              </a:tr>
              <a:tr h="153279">
                <a:tc>
                  <a:txBody>
                    <a:bodyPr/>
                    <a:lstStyle/>
                    <a:p>
                      <a:pPr algn="l" fontAlgn="b"/>
                      <a:r>
                        <a:rPr lang="en-US" sz="1000" b="0" i="0" u="none" strike="noStrike" dirty="0">
                          <a:solidFill>
                            <a:srgbClr val="000000"/>
                          </a:solidFill>
                          <a:effectLst/>
                          <a:latin typeface="Calibri" panose="020F0502020204030204" pitchFamily="34" charset="0"/>
                        </a:rPr>
                        <a:t>m. Total annual grant and contract expenditures</a:t>
                      </a:r>
                    </a:p>
                  </a:txBody>
                  <a:tcPr marL="1220" marR="1220" marT="122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4074975148"/>
                  </a:ext>
                </a:extLst>
              </a:tr>
              <a:tr h="487816">
                <a:tc>
                  <a:txBody>
                    <a:bodyPr/>
                    <a:lstStyle/>
                    <a:p>
                      <a:pPr algn="l" fontAlgn="b"/>
                      <a:r>
                        <a:rPr lang="en-US" sz="1000" b="0" i="0" u="none" strike="noStrike">
                          <a:solidFill>
                            <a:srgbClr val="000000"/>
                          </a:solidFill>
                          <a:effectLst/>
                          <a:latin typeface="Calibri" panose="020F0502020204030204" pitchFamily="34" charset="0"/>
                        </a:rPr>
                        <a:t>m.1 total annual grant and contract expenditures</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grant and contract expenditures, by dollar amount, is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grant and contract expenditures, by dollar amount,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grant and contract expenditures, by dollar amount,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grant and contract expenditures, by dollar amount, is in the lower15th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596922278"/>
                  </a:ext>
                </a:extLst>
              </a:tr>
              <a:tr h="487816">
                <a:tc>
                  <a:txBody>
                    <a:bodyPr/>
                    <a:lstStyle/>
                    <a:p>
                      <a:pPr algn="l" fontAlgn="b"/>
                      <a:r>
                        <a:rPr lang="en-US" sz="1000" b="0" i="0" u="none" strike="noStrike" dirty="0">
                          <a:solidFill>
                            <a:srgbClr val="000000"/>
                          </a:solidFill>
                          <a:effectLst/>
                          <a:latin typeface="Calibri" panose="020F0502020204030204" pitchFamily="34" charset="0"/>
                        </a:rPr>
                        <a:t>m.2 total percentage of annual grant and contract expenditures</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the department's grant and contract expenditures is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the department's grant and contract expenditures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the department's grant and contract expenditures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the department's grant and contract expenditures is in the lower15th percentile</a:t>
                      </a:r>
                    </a:p>
                  </a:txBody>
                  <a:tcPr marL="1220" marR="1220" marT="1220" marB="0" anchor="b">
                    <a:lnL>
                      <a:noFill/>
                    </a:lnL>
                    <a:lnR>
                      <a:noFill/>
                    </a:lnR>
                    <a:lnT>
                      <a:noFill/>
                    </a:lnT>
                    <a:lnB>
                      <a:noFill/>
                    </a:lnB>
                  </a:tcPr>
                </a:tc>
                <a:tc>
                  <a:txBody>
                    <a:bodyPr/>
                    <a:lstStyle/>
                    <a:p>
                      <a:pPr algn="l" fontAlgn="b"/>
                      <a:r>
                        <a:rPr lang="en-US" sz="600" b="0" i="1" u="none" strike="noStrike" dirty="0">
                          <a:solidFill>
                            <a:srgbClr val="000000"/>
                          </a:solidFill>
                          <a:effectLst/>
                          <a:latin typeface="Calibri" panose="020F0502020204030204" pitchFamily="34" charset="0"/>
                        </a:rPr>
                        <a:t>Percentage is calculated by taking the </a:t>
                      </a:r>
                      <a:r>
                        <a:rPr lang="en-US" sz="600" b="0" i="1" u="none" strike="noStrike" dirty="0" err="1">
                          <a:solidFill>
                            <a:srgbClr val="000000"/>
                          </a:solidFill>
                          <a:effectLst/>
                          <a:latin typeface="Calibri" panose="020F0502020204030204" pitchFamily="34" charset="0"/>
                        </a:rPr>
                        <a:t>amoung</a:t>
                      </a:r>
                      <a:r>
                        <a:rPr lang="en-US" sz="600" b="0" i="1" u="none" strike="noStrike" dirty="0">
                          <a:solidFill>
                            <a:srgbClr val="000000"/>
                          </a:solidFill>
                          <a:effectLst/>
                          <a:latin typeface="Calibri" panose="020F0502020204030204" pitchFamily="34" charset="0"/>
                        </a:rPr>
                        <a:t> expended by the amount received (e.g., 100,000 spent of 200,000 equates 50%)</a:t>
                      </a:r>
                    </a:p>
                  </a:txBody>
                  <a:tcPr marL="1220" marR="1220" marT="1220" marB="0" anchor="b">
                    <a:lnL>
                      <a:noFill/>
                    </a:lnL>
                    <a:lnR>
                      <a:noFill/>
                    </a:lnR>
                    <a:lnT>
                      <a:noFill/>
                    </a:lnT>
                    <a:lnB>
                      <a:noFill/>
                    </a:lnB>
                  </a:tcPr>
                </a:tc>
                <a:extLst>
                  <a:ext uri="{0D108BD9-81ED-4DB2-BD59-A6C34878D82A}">
                    <a16:rowId xmlns:a16="http://schemas.microsoft.com/office/drawing/2014/main" val="2335656978"/>
                  </a:ext>
                </a:extLst>
              </a:tr>
              <a:tr h="487816">
                <a:tc>
                  <a:txBody>
                    <a:bodyPr/>
                    <a:lstStyle/>
                    <a:p>
                      <a:pPr algn="l" fontAlgn="b"/>
                      <a:r>
                        <a:rPr lang="en-US" sz="1000" b="0" i="0" u="none" strike="noStrike">
                          <a:solidFill>
                            <a:srgbClr val="000000"/>
                          </a:solidFill>
                          <a:effectLst/>
                          <a:latin typeface="Calibri" panose="020F0502020204030204" pitchFamily="34" charset="0"/>
                        </a:rPr>
                        <a:t>n. Salary savings from grants and contracts</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13.30%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annual salary savings by grant contract awards is in the 85th or higher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annual salary savings by grant and contract awards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annual salary savings by grant awards and contract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annual salary savings by grant and contract awards is within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900109664"/>
                  </a:ext>
                </a:extLst>
              </a:tr>
              <a:tr h="487816">
                <a:tc>
                  <a:txBody>
                    <a:bodyPr/>
                    <a:lstStyle/>
                    <a:p>
                      <a:pPr algn="l" fontAlgn="b"/>
                      <a:r>
                        <a:rPr lang="en-US" sz="1000" b="0" i="0" u="none" strike="noStrike" dirty="0">
                          <a:solidFill>
                            <a:srgbClr val="000000"/>
                          </a:solidFill>
                          <a:effectLst/>
                          <a:latin typeface="Calibri" panose="020F0502020204030204" pitchFamily="34" charset="0"/>
                        </a:rPr>
                        <a:t>o. Indirect cost recovery from grants and contracts</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13.30%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indirect-costs recovery is in the 85th or higher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indirect-costs recovery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indirect-costs recovery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amount of the department's indirect-costs recovery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402269550"/>
                  </a:ext>
                </a:extLst>
              </a:tr>
              <a:tr h="487816">
                <a:tc>
                  <a:txBody>
                    <a:bodyPr/>
                    <a:lstStyle/>
                    <a:p>
                      <a:pPr algn="l" fontAlgn="b"/>
                      <a:r>
                        <a:rPr lang="en-US" sz="1000" b="0" i="0" u="none" strike="noStrike" dirty="0">
                          <a:solidFill>
                            <a:srgbClr val="000000"/>
                          </a:solidFill>
                          <a:effectLst/>
                          <a:latin typeface="Calibri" panose="020F0502020204030204" pitchFamily="34" charset="0"/>
                        </a:rPr>
                        <a:t>p. Grant related graduate support and undergraduate support (GRA/GTA &amp; waivers)</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13.30%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student support is in the 85th or higher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student support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student support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total amount of the department's student support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2131153393"/>
                  </a:ext>
                </a:extLst>
              </a:tr>
            </a:tbl>
          </a:graphicData>
        </a:graphic>
      </p:graphicFrame>
    </p:spTree>
    <p:extLst>
      <p:ext uri="{BB962C8B-B14F-4D97-AF65-F5344CB8AC3E}">
        <p14:creationId xmlns:p14="http://schemas.microsoft.com/office/powerpoint/2010/main" val="364144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358313A-B07D-BB58-3DBF-ECA176940FD3}"/>
              </a:ext>
            </a:extLst>
          </p:cNvPr>
          <p:cNvGraphicFramePr>
            <a:graphicFrameLocks noGrp="1"/>
          </p:cNvGraphicFramePr>
          <p:nvPr>
            <p:extLst>
              <p:ext uri="{D42A27DB-BD31-4B8C-83A1-F6EECF244321}">
                <p14:modId xmlns:p14="http://schemas.microsoft.com/office/powerpoint/2010/main" val="395184742"/>
              </p:ext>
            </p:extLst>
          </p:nvPr>
        </p:nvGraphicFramePr>
        <p:xfrm>
          <a:off x="539018" y="106440"/>
          <a:ext cx="10510396" cy="5827180"/>
        </p:xfrm>
        <a:graphic>
          <a:graphicData uri="http://schemas.openxmlformats.org/drawingml/2006/table">
            <a:tbl>
              <a:tblPr/>
              <a:tblGrid>
                <a:gridCol w="2938080">
                  <a:extLst>
                    <a:ext uri="{9D8B030D-6E8A-4147-A177-3AD203B41FA5}">
                      <a16:colId xmlns:a16="http://schemas.microsoft.com/office/drawing/2014/main" val="4031541268"/>
                    </a:ext>
                  </a:extLst>
                </a:gridCol>
                <a:gridCol w="577156">
                  <a:extLst>
                    <a:ext uri="{9D8B030D-6E8A-4147-A177-3AD203B41FA5}">
                      <a16:colId xmlns:a16="http://schemas.microsoft.com/office/drawing/2014/main" val="2717570487"/>
                    </a:ext>
                  </a:extLst>
                </a:gridCol>
                <a:gridCol w="1371600">
                  <a:extLst>
                    <a:ext uri="{9D8B030D-6E8A-4147-A177-3AD203B41FA5}">
                      <a16:colId xmlns:a16="http://schemas.microsoft.com/office/drawing/2014/main" val="209009708"/>
                    </a:ext>
                  </a:extLst>
                </a:gridCol>
                <a:gridCol w="1371600">
                  <a:extLst>
                    <a:ext uri="{9D8B030D-6E8A-4147-A177-3AD203B41FA5}">
                      <a16:colId xmlns:a16="http://schemas.microsoft.com/office/drawing/2014/main" val="2366220080"/>
                    </a:ext>
                  </a:extLst>
                </a:gridCol>
                <a:gridCol w="1371600">
                  <a:extLst>
                    <a:ext uri="{9D8B030D-6E8A-4147-A177-3AD203B41FA5}">
                      <a16:colId xmlns:a16="http://schemas.microsoft.com/office/drawing/2014/main" val="1181785845"/>
                    </a:ext>
                  </a:extLst>
                </a:gridCol>
                <a:gridCol w="1371600">
                  <a:extLst>
                    <a:ext uri="{9D8B030D-6E8A-4147-A177-3AD203B41FA5}">
                      <a16:colId xmlns:a16="http://schemas.microsoft.com/office/drawing/2014/main" val="319980753"/>
                    </a:ext>
                  </a:extLst>
                </a:gridCol>
                <a:gridCol w="1508760">
                  <a:extLst>
                    <a:ext uri="{9D8B030D-6E8A-4147-A177-3AD203B41FA5}">
                      <a16:colId xmlns:a16="http://schemas.microsoft.com/office/drawing/2014/main" val="3314733561"/>
                    </a:ext>
                  </a:extLst>
                </a:gridCol>
              </a:tblGrid>
              <a:tr h="153279">
                <a:tc gridSpan="2">
                  <a:txBody>
                    <a:bodyPr/>
                    <a:lstStyle/>
                    <a:p>
                      <a:pPr algn="l" fontAlgn="b"/>
                      <a:r>
                        <a:rPr lang="en-US" sz="1000" b="1" i="0" u="none" strike="noStrike">
                          <a:solidFill>
                            <a:srgbClr val="000000"/>
                          </a:solidFill>
                          <a:effectLst/>
                          <a:latin typeface="Calibri" panose="020F0502020204030204" pitchFamily="34" charset="0"/>
                        </a:rPr>
                        <a:t>Category 4: Student Success for Undergraduate Programs</a:t>
                      </a:r>
                    </a:p>
                  </a:txBody>
                  <a:tcPr marL="1220" marR="1220" marT="1220" marB="0" anchor="b">
                    <a:lnL>
                      <a:noFill/>
                    </a:lnL>
                    <a:lnR>
                      <a:noFill/>
                    </a:lnR>
                    <a:lnT>
                      <a:noFill/>
                    </a:lnT>
                    <a:lnB>
                      <a:noFill/>
                    </a:lnB>
                    <a:solidFill>
                      <a:srgbClr val="A9D08E"/>
                    </a:solidFill>
                  </a:tcPr>
                </a:tc>
                <a:tc hMerge="1">
                  <a:txBody>
                    <a:bodyPr/>
                    <a:lstStyle/>
                    <a:p>
                      <a:pPr algn="l" fontAlgn="b"/>
                      <a:endParaRPr lang="en-US" sz="800" b="1"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4276660793"/>
                  </a:ext>
                </a:extLst>
              </a:tr>
              <a:tr h="153279">
                <a:tc>
                  <a:txBody>
                    <a:bodyPr/>
                    <a:lstStyle/>
                    <a:p>
                      <a:pPr algn="l" fontAlgn="b"/>
                      <a:r>
                        <a:rPr lang="en-US" sz="1000" b="0" i="0" u="none" strike="noStrike">
                          <a:solidFill>
                            <a:srgbClr val="000000"/>
                          </a:solidFill>
                          <a:effectLst/>
                          <a:latin typeface="Calibri" panose="020F0502020204030204" pitchFamily="34" charset="0"/>
                        </a:rPr>
                        <a:t>Category weight UG:</a:t>
                      </a:r>
                    </a:p>
                  </a:txBody>
                  <a:tcPr marL="1220" marR="1220" marT="1220" marB="0" anchor="b">
                    <a:lnL>
                      <a:noFill/>
                    </a:lnL>
                    <a:lnR>
                      <a:noFill/>
                    </a:lnR>
                    <a:lnT>
                      <a:noFill/>
                    </a:lnT>
                    <a:lnB>
                      <a:noFill/>
                    </a:lnB>
                    <a:solidFill>
                      <a:srgbClr val="A9D08E"/>
                    </a:solidFill>
                  </a:tcPr>
                </a:tc>
                <a:tc>
                  <a:txBody>
                    <a:bodyPr/>
                    <a:lstStyle/>
                    <a:p>
                      <a:pPr algn="r" fontAlgn="b"/>
                      <a:r>
                        <a:rPr lang="en-US" sz="1000" b="0" i="0" u="none" strike="noStrike" dirty="0">
                          <a:solidFill>
                            <a:srgbClr val="000000"/>
                          </a:solidFill>
                          <a:effectLst/>
                          <a:latin typeface="Calibri" panose="020F0502020204030204" pitchFamily="34" charset="0"/>
                        </a:rPr>
                        <a:t>22%</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316371031"/>
                  </a:ext>
                </a:extLst>
              </a:tr>
              <a:tr h="153279">
                <a:tc>
                  <a:txBody>
                    <a:bodyPr/>
                    <a:lstStyle/>
                    <a:p>
                      <a:pPr algn="l" fontAlgn="b"/>
                      <a:r>
                        <a:rPr lang="en-US" sz="1000" b="0" i="0" u="none" strike="noStrike">
                          <a:solidFill>
                            <a:srgbClr val="000000"/>
                          </a:solidFill>
                          <a:effectLst/>
                          <a:latin typeface="Calibri" panose="020F0502020204030204" pitchFamily="34" charset="0"/>
                        </a:rPr>
                        <a:t>Category weight GR: </a:t>
                      </a:r>
                    </a:p>
                  </a:txBody>
                  <a:tcPr marL="1220" marR="1220" marT="1220" marB="0" anchor="b">
                    <a:lnL>
                      <a:noFill/>
                    </a:lnL>
                    <a:lnR>
                      <a:noFill/>
                    </a:lnR>
                    <a:lnT>
                      <a:noFill/>
                    </a:lnT>
                    <a:lnB>
                      <a:noFill/>
                    </a:lnB>
                    <a:solidFill>
                      <a:srgbClr val="A9D08E"/>
                    </a:solidFill>
                  </a:tcPr>
                </a:tc>
                <a:tc>
                  <a:txBody>
                    <a:bodyPr/>
                    <a:lstStyle/>
                    <a:p>
                      <a:pPr algn="l" fontAlgn="b"/>
                      <a:r>
                        <a:rPr lang="en-US" sz="1000" b="0" i="0" u="none" strike="noStrike" dirty="0">
                          <a:solidFill>
                            <a:srgbClr val="000000"/>
                          </a:solidFill>
                          <a:effectLst/>
                          <a:latin typeface="Calibri" panose="020F0502020204030204" pitchFamily="34" charset="0"/>
                        </a:rPr>
                        <a:t>NA</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3825654178"/>
                  </a:ext>
                </a:extLst>
              </a:tr>
              <a:tr h="381372">
                <a:tc>
                  <a:txBody>
                    <a:bodyPr/>
                    <a:lstStyle/>
                    <a:p>
                      <a:pPr algn="l" fontAlgn="b"/>
                      <a:r>
                        <a:rPr lang="en-US" sz="800" b="0" i="1" u="none" strike="noStrike" dirty="0">
                          <a:solidFill>
                            <a:srgbClr val="000000"/>
                          </a:solidFill>
                          <a:effectLst/>
                          <a:latin typeface="Calibri" panose="020F0502020204030204" pitchFamily="34" charset="0"/>
                        </a:rPr>
                        <a:t>(item weights and rubric labels)</a:t>
                      </a:r>
                    </a:p>
                  </a:txBody>
                  <a:tcPr marL="1220" marR="1220" marT="1220" marB="0" anchor="b">
                    <a:lnL>
                      <a:noFill/>
                    </a:lnL>
                    <a:lnR>
                      <a:noFill/>
                    </a:lnR>
                    <a:lnT>
                      <a:noFill/>
                    </a:lnT>
                    <a:lnB>
                      <a:noFill/>
                    </a:lnB>
                    <a:solidFill>
                      <a:srgbClr val="FFD966"/>
                    </a:solidFill>
                  </a:tcPr>
                </a:tc>
                <a:tc>
                  <a:txBody>
                    <a:bodyPr/>
                    <a:lstStyle/>
                    <a:p>
                      <a:pPr algn="l" fontAlgn="b"/>
                      <a:r>
                        <a:rPr lang="en-US" sz="500" b="0" i="1" u="none" strike="noStrike" dirty="0">
                          <a:solidFill>
                            <a:srgbClr val="000000"/>
                          </a:solidFill>
                          <a:effectLst/>
                          <a:latin typeface="Calibri" panose="020F0502020204030204" pitchFamily="34" charset="0"/>
                        </a:rPr>
                        <a:t>Item weights - with s not included (in parentheses is the weights when item s is include</a:t>
                      </a:r>
                      <a:r>
                        <a:rPr lang="en-US" sz="200" b="0" i="1" u="none" strike="noStrike" dirty="0">
                          <a:solidFill>
                            <a:srgbClr val="000000"/>
                          </a:solidFill>
                          <a:effectLst/>
                          <a:latin typeface="Calibri" panose="020F0502020204030204" pitchFamily="34" charset="0"/>
                        </a:rPr>
                        <a:t>d)</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dirty="0">
                          <a:solidFill>
                            <a:srgbClr val="000000"/>
                          </a:solidFill>
                          <a:effectLst/>
                          <a:latin typeface="Calibri" panose="020F0502020204030204" pitchFamily="34" charset="0"/>
                        </a:rPr>
                        <a:t>Exceeds Expectations (4)</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dirty="0">
                          <a:solidFill>
                            <a:srgbClr val="000000"/>
                          </a:solidFill>
                          <a:effectLst/>
                          <a:latin typeface="Calibri" panose="020F0502020204030204" pitchFamily="34" charset="0"/>
                        </a:rPr>
                        <a:t>Meets Expectations (3)</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dirty="0">
                          <a:solidFill>
                            <a:srgbClr val="000000"/>
                          </a:solidFill>
                          <a:effectLst/>
                          <a:latin typeface="Calibri" panose="020F0502020204030204" pitchFamily="34" charset="0"/>
                        </a:rPr>
                        <a:t>Approaching Expectations (2)</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dirty="0">
                          <a:solidFill>
                            <a:srgbClr val="000000"/>
                          </a:solidFill>
                          <a:effectLst/>
                          <a:latin typeface="Calibri" panose="020F0502020204030204" pitchFamily="34" charset="0"/>
                        </a:rPr>
                        <a:t>Needs Examination (1)</a:t>
                      </a:r>
                    </a:p>
                  </a:txBody>
                  <a:tcPr marL="1220" marR="1220" marT="1220" marB="0" anchor="b">
                    <a:lnL>
                      <a:noFill/>
                    </a:lnL>
                    <a:lnR>
                      <a:noFill/>
                    </a:lnR>
                    <a:lnT>
                      <a:noFill/>
                    </a:lnT>
                    <a:lnB>
                      <a:noFill/>
                    </a:lnB>
                    <a:solidFill>
                      <a:srgbClr val="FFD966"/>
                    </a:solidFill>
                  </a:tcPr>
                </a:tc>
                <a:tc>
                  <a:txBody>
                    <a:bodyPr/>
                    <a:lstStyle/>
                    <a:p>
                      <a:pPr algn="l" fontAlgn="b"/>
                      <a:r>
                        <a:rPr lang="en-US" sz="800" b="0" i="1" u="none" strike="noStrike" dirty="0">
                          <a:solidFill>
                            <a:srgbClr val="000000"/>
                          </a:solidFill>
                          <a:effectLst/>
                          <a:latin typeface="Calibri" panose="020F0502020204030204" pitchFamily="34" charset="0"/>
                        </a:rPr>
                        <a:t>Notes and Additional Information</a:t>
                      </a:r>
                    </a:p>
                  </a:txBody>
                  <a:tcPr marL="1220" marR="1220" marT="1220" marB="0" anchor="b">
                    <a:lnL>
                      <a:noFill/>
                    </a:lnL>
                    <a:lnR>
                      <a:noFill/>
                    </a:lnR>
                    <a:lnT>
                      <a:noFill/>
                    </a:lnT>
                    <a:lnB>
                      <a:noFill/>
                    </a:lnB>
                    <a:solidFill>
                      <a:srgbClr val="FFD966"/>
                    </a:solidFill>
                  </a:tcPr>
                </a:tc>
                <a:extLst>
                  <a:ext uri="{0D108BD9-81ED-4DB2-BD59-A6C34878D82A}">
                    <a16:rowId xmlns:a16="http://schemas.microsoft.com/office/drawing/2014/main" val="2857784885"/>
                  </a:ext>
                </a:extLst>
              </a:tr>
              <a:tr h="153279">
                <a:tc>
                  <a:txBody>
                    <a:bodyPr/>
                    <a:lstStyle/>
                    <a:p>
                      <a:pPr algn="l" fontAlgn="b"/>
                      <a:endParaRPr lang="en-US" sz="10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4145297738"/>
                  </a:ext>
                </a:extLst>
              </a:tr>
              <a:tr h="366166">
                <a:tc>
                  <a:txBody>
                    <a:bodyPr/>
                    <a:lstStyle/>
                    <a:p>
                      <a:pPr algn="l" fontAlgn="b"/>
                      <a:r>
                        <a:rPr lang="en-US" sz="1000" b="0" i="0" u="none" strike="noStrike" dirty="0">
                          <a:solidFill>
                            <a:srgbClr val="000000"/>
                          </a:solidFill>
                          <a:effectLst/>
                          <a:latin typeface="Calibri" panose="020F0502020204030204" pitchFamily="34" charset="0"/>
                        </a:rPr>
                        <a:t>q. First-year course completion rate for cohort students by course department</a:t>
                      </a:r>
                    </a:p>
                  </a:txBody>
                  <a:tcPr marL="1220" marR="1220" marT="122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25% (10%)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first-year course completion rate is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first-year course completion rate is 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first-year course completion rate is 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first-year course completion rate is in the 0 to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554980872"/>
                  </a:ext>
                </a:extLst>
              </a:tr>
              <a:tr h="366166">
                <a:tc>
                  <a:txBody>
                    <a:bodyPr/>
                    <a:lstStyle/>
                    <a:p>
                      <a:pPr algn="l" fontAlgn="b"/>
                      <a:r>
                        <a:rPr lang="en-US" sz="1000" b="0" i="0" u="none" strike="noStrike">
                          <a:solidFill>
                            <a:srgbClr val="000000"/>
                          </a:solidFill>
                          <a:effectLst/>
                          <a:latin typeface="Calibri" panose="020F0502020204030204" pitchFamily="34" charset="0"/>
                        </a:rPr>
                        <a:t>r. Four-year graduation rate</a:t>
                      </a:r>
                    </a:p>
                  </a:txBody>
                  <a:tcPr marL="1220" marR="1220" marT="122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65% (20%)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four-year graduation rate is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four-year graduation rate is 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four-year graduation rate is 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four-year graduation rate is in the lower 15th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736815117"/>
                  </a:ext>
                </a:extLst>
              </a:tr>
              <a:tr h="457403">
                <a:tc>
                  <a:txBody>
                    <a:bodyPr/>
                    <a:lstStyle/>
                    <a:p>
                      <a:pPr algn="l" fontAlgn="b"/>
                      <a:r>
                        <a:rPr lang="en-US" sz="1000" b="0" i="0" u="none" strike="noStrike" dirty="0">
                          <a:solidFill>
                            <a:srgbClr val="000000"/>
                          </a:solidFill>
                          <a:effectLst/>
                          <a:latin typeface="Calibri" panose="020F0502020204030204" pitchFamily="34" charset="0"/>
                        </a:rPr>
                        <a:t>s. Six-year graduation rate for first-time students </a:t>
                      </a:r>
                    </a:p>
                  </a:txBody>
                  <a:tcPr marL="1220" marR="1220" marT="1220" marB="0" anchor="b">
                    <a:lnL>
                      <a:noFill/>
                    </a:lnL>
                    <a:lnR>
                      <a:noFill/>
                    </a:lnR>
                    <a:lnT>
                      <a:noFill/>
                    </a:lnT>
                    <a:lnB>
                      <a:noFill/>
                    </a:lnB>
                    <a:solidFill>
                      <a:srgbClr val="D9D9D9"/>
                    </a:solidFill>
                  </a:tcPr>
                </a:tc>
                <a:tc>
                  <a:txBody>
                    <a:bodyPr/>
                    <a:lstStyle/>
                    <a:p>
                      <a:pPr algn="ctr" fontAlgn="b"/>
                      <a:r>
                        <a:rPr lang="en-US" sz="1000" b="0" i="0" u="none" strike="noStrike">
                          <a:solidFill>
                            <a:srgbClr val="000000"/>
                          </a:solidFill>
                          <a:effectLst/>
                          <a:latin typeface="Calibri" panose="020F0502020204030204" pitchFamily="34" charset="0"/>
                        </a:rPr>
                        <a:t>0% (60%)</a:t>
                      </a:r>
                    </a:p>
                  </a:txBody>
                  <a:tcPr marL="1220" marR="1220" marT="1220" marB="0" anchor="b">
                    <a:lnL>
                      <a:noFill/>
                    </a:lnL>
                    <a:lnR>
                      <a:noFill/>
                    </a:lnR>
                    <a:lnT>
                      <a:noFill/>
                    </a:lnT>
                    <a:lnB>
                      <a:noFill/>
                    </a:lnB>
                    <a:solidFill>
                      <a:srgbClr val="D9D9D9"/>
                    </a:solidFill>
                  </a:tcPr>
                </a:tc>
                <a:tc>
                  <a:txBody>
                    <a:bodyPr/>
                    <a:lstStyle/>
                    <a:p>
                      <a:pPr algn="l" fontAlgn="b"/>
                      <a:r>
                        <a:rPr lang="en-US" sz="800" b="0" i="0" u="none" strike="noStrike">
                          <a:solidFill>
                            <a:srgbClr val="000000"/>
                          </a:solidFill>
                          <a:effectLst/>
                          <a:latin typeface="Calibri" panose="020F0502020204030204" pitchFamily="34" charset="0"/>
                        </a:rPr>
                        <a:t>The department's six-year graduation rate is at the 85th percentile or higher</a:t>
                      </a:r>
                    </a:p>
                  </a:txBody>
                  <a:tcPr marL="1220" marR="1220" marT="1220" marB="0" anchor="b">
                    <a:lnL>
                      <a:noFill/>
                    </a:lnL>
                    <a:lnR>
                      <a:noFill/>
                    </a:lnR>
                    <a:lnT>
                      <a:noFill/>
                    </a:lnT>
                    <a:lnB>
                      <a:noFill/>
                    </a:lnB>
                    <a:solidFill>
                      <a:srgbClr val="D9D9D9"/>
                    </a:solidFill>
                  </a:tcPr>
                </a:tc>
                <a:tc>
                  <a:txBody>
                    <a:bodyPr/>
                    <a:lstStyle/>
                    <a:p>
                      <a:pPr algn="l" fontAlgn="b"/>
                      <a:r>
                        <a:rPr lang="en-US" sz="800" b="0" i="0" u="none" strike="noStrike">
                          <a:solidFill>
                            <a:srgbClr val="000000"/>
                          </a:solidFill>
                          <a:effectLst/>
                          <a:latin typeface="Calibri" panose="020F0502020204030204" pitchFamily="34" charset="0"/>
                        </a:rPr>
                        <a:t>The department's six-year graduation rate is in the 46th to &lt;85th percentile</a:t>
                      </a:r>
                    </a:p>
                  </a:txBody>
                  <a:tcPr marL="1220" marR="1220" marT="1220" marB="0" anchor="b">
                    <a:lnL>
                      <a:noFill/>
                    </a:lnL>
                    <a:lnR>
                      <a:noFill/>
                    </a:lnR>
                    <a:lnT>
                      <a:noFill/>
                    </a:lnT>
                    <a:lnB>
                      <a:noFill/>
                    </a:lnB>
                    <a:solidFill>
                      <a:srgbClr val="D9D9D9"/>
                    </a:solidFill>
                  </a:tcPr>
                </a:tc>
                <a:tc>
                  <a:txBody>
                    <a:bodyPr/>
                    <a:lstStyle/>
                    <a:p>
                      <a:pPr algn="l" fontAlgn="b"/>
                      <a:r>
                        <a:rPr lang="en-US" sz="800" b="0" i="0" u="none" strike="noStrike">
                          <a:solidFill>
                            <a:srgbClr val="000000"/>
                          </a:solidFill>
                          <a:effectLst/>
                          <a:latin typeface="Calibri" panose="020F0502020204030204" pitchFamily="34" charset="0"/>
                        </a:rPr>
                        <a:t>The department's six-year graduation rate is in the &gt;15th to 45th percentile</a:t>
                      </a:r>
                    </a:p>
                  </a:txBody>
                  <a:tcPr marL="1220" marR="1220" marT="1220" marB="0" anchor="b">
                    <a:lnL>
                      <a:noFill/>
                    </a:lnL>
                    <a:lnR>
                      <a:noFill/>
                    </a:lnR>
                    <a:lnT>
                      <a:noFill/>
                    </a:lnT>
                    <a:lnB>
                      <a:noFill/>
                    </a:lnB>
                    <a:solidFill>
                      <a:srgbClr val="D9D9D9"/>
                    </a:solidFill>
                  </a:tcPr>
                </a:tc>
                <a:tc>
                  <a:txBody>
                    <a:bodyPr/>
                    <a:lstStyle/>
                    <a:p>
                      <a:pPr algn="l" fontAlgn="b"/>
                      <a:r>
                        <a:rPr lang="en-US" sz="800" b="0" i="0" u="none" strike="noStrike">
                          <a:solidFill>
                            <a:srgbClr val="000000"/>
                          </a:solidFill>
                          <a:effectLst/>
                          <a:latin typeface="Calibri" panose="020F0502020204030204" pitchFamily="34" charset="0"/>
                        </a:rPr>
                        <a:t>The department's six-year graduation rate is in the lower 15th percentile</a:t>
                      </a:r>
                    </a:p>
                  </a:txBody>
                  <a:tcPr marL="1220" marR="1220" marT="1220" marB="0" anchor="b">
                    <a:lnL>
                      <a:noFill/>
                    </a:lnL>
                    <a:lnR>
                      <a:noFill/>
                    </a:lnR>
                    <a:lnT>
                      <a:noFill/>
                    </a:lnT>
                    <a:lnB>
                      <a:noFill/>
                    </a:lnB>
                    <a:solidFill>
                      <a:srgbClr val="D9D9D9"/>
                    </a:solidFill>
                  </a:tcPr>
                </a:tc>
                <a:tc>
                  <a:txBody>
                    <a:bodyPr/>
                    <a:lstStyle/>
                    <a:p>
                      <a:pPr algn="l" fontAlgn="b"/>
                      <a:r>
                        <a:rPr lang="en-US" sz="600" b="0" i="1" u="none" strike="noStrike" dirty="0">
                          <a:solidFill>
                            <a:srgbClr val="000000"/>
                          </a:solidFill>
                          <a:effectLst/>
                          <a:latin typeface="Calibri" panose="020F0502020204030204" pitchFamily="34" charset="0"/>
                        </a:rPr>
                        <a:t>6-year graduation rates are not being examined or collected by </a:t>
                      </a:r>
                      <a:r>
                        <a:rPr lang="en-US" sz="600" b="0" i="1" u="none" strike="noStrike" dirty="0" err="1">
                          <a:solidFill>
                            <a:srgbClr val="000000"/>
                          </a:solidFill>
                          <a:effectLst/>
                          <a:latin typeface="Calibri" panose="020F0502020204030204" pitchFamily="34" charset="0"/>
                        </a:rPr>
                        <a:t>rpk</a:t>
                      </a:r>
                      <a:r>
                        <a:rPr lang="en-US" sz="600" b="0" i="1" u="none" strike="noStrike" dirty="0">
                          <a:solidFill>
                            <a:srgbClr val="000000"/>
                          </a:solidFill>
                          <a:effectLst/>
                          <a:latin typeface="Calibri" panose="020F0502020204030204" pitchFamily="34" charset="0"/>
                        </a:rPr>
                        <a:t> for the current dashboards. This is not being used in the calculation of the rubric/evaluation, however, descriptions have been provided if it is used in the future. </a:t>
                      </a:r>
                    </a:p>
                  </a:txBody>
                  <a:tcPr marL="1220" marR="1220" marT="1220" marB="0" anchor="b">
                    <a:lnL>
                      <a:noFill/>
                    </a:lnL>
                    <a:lnR>
                      <a:noFill/>
                    </a:lnR>
                    <a:lnT>
                      <a:noFill/>
                    </a:lnT>
                    <a:lnB>
                      <a:noFill/>
                    </a:lnB>
                    <a:solidFill>
                      <a:srgbClr val="D9D9D9"/>
                    </a:solidFill>
                  </a:tcPr>
                </a:tc>
                <a:extLst>
                  <a:ext uri="{0D108BD9-81ED-4DB2-BD59-A6C34878D82A}">
                    <a16:rowId xmlns:a16="http://schemas.microsoft.com/office/drawing/2014/main" val="2216480580"/>
                  </a:ext>
                </a:extLst>
              </a:tr>
              <a:tr h="609465">
                <a:tc>
                  <a:txBody>
                    <a:bodyPr/>
                    <a:lstStyle/>
                    <a:p>
                      <a:pPr algn="l" fontAlgn="b"/>
                      <a:r>
                        <a:rPr lang="en-US" sz="1000" b="0" i="0" u="none" strike="noStrike" dirty="0">
                          <a:solidFill>
                            <a:srgbClr val="000000"/>
                          </a:solidFill>
                          <a:effectLst/>
                          <a:latin typeface="Calibri" panose="020F0502020204030204" pitchFamily="34" charset="0"/>
                        </a:rPr>
                        <a:t>t1. Degree efficiency, measured as total number of hours completed upon graduation</a:t>
                      </a:r>
                    </a:p>
                  </a:txBody>
                  <a:tcPr marL="1220" marR="1220" marT="122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 (5%)</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total number of student credit hours completed upon graduation upon graduation is in the lower 15th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total number of student credit hours completed upon graduation is in the &gt;15th to 55th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total number of student credit hours completed upon graduation is in the 56th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department's total number of student credit hours completed upon graduation is in the 85 to 100th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2735936112"/>
                  </a:ext>
                </a:extLst>
              </a:tr>
              <a:tr h="609465">
                <a:tc>
                  <a:txBody>
                    <a:bodyPr/>
                    <a:lstStyle/>
                    <a:p>
                      <a:pPr algn="l" fontAlgn="b"/>
                      <a:r>
                        <a:rPr lang="en-US" sz="1000" b="0" i="0" u="none" strike="noStrike" dirty="0">
                          <a:solidFill>
                            <a:srgbClr val="000000"/>
                          </a:solidFill>
                          <a:effectLst/>
                          <a:latin typeface="Calibri" panose="020F0502020204030204" pitchFamily="34" charset="0"/>
                        </a:rPr>
                        <a:t>t2. Degree efficiency, measured by the difference between number of hours attempted vs. completed by graduates</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5% (5%)</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difference between the total number of hours attempted vs. completed by graduates is in the lower 15th percentile comparatively to other programs</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difference between the total number of hours attempted vs. completed upon graduation is within the &gt;15th to 55th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difference between the total number of hours attempted vs. completed upon graduation is in the 56th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difference between the total number of hours attempted vs. completed upon graduation is in the 85th to 100th percentile</a:t>
                      </a:r>
                    </a:p>
                  </a:txBody>
                  <a:tcPr marL="1220" marR="1220" marT="1220" marB="0" anchor="b">
                    <a:lnL>
                      <a:noFill/>
                    </a:lnL>
                    <a:lnR>
                      <a:noFill/>
                    </a:lnR>
                    <a:lnT>
                      <a:noFill/>
                    </a:lnT>
                    <a:lnB>
                      <a:noFill/>
                    </a:lnB>
                  </a:tcPr>
                </a:tc>
                <a:tc>
                  <a:txBody>
                    <a:bodyPr/>
                    <a:lstStyle/>
                    <a:p>
                      <a:pPr algn="l" fontAlgn="b"/>
                      <a:endParaRPr lang="en-US" sz="800" b="0" i="1"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3646106444"/>
                  </a:ext>
                </a:extLst>
              </a:tr>
              <a:tr h="153279">
                <a:tc gridSpan="2">
                  <a:txBody>
                    <a:bodyPr/>
                    <a:lstStyle/>
                    <a:p>
                      <a:pPr algn="l" fontAlgn="b"/>
                      <a:r>
                        <a:rPr lang="en-US" sz="1000" b="1" i="0" u="none" strike="noStrike" dirty="0">
                          <a:solidFill>
                            <a:srgbClr val="000000"/>
                          </a:solidFill>
                          <a:effectLst/>
                          <a:latin typeface="Calibri" panose="020F0502020204030204" pitchFamily="34" charset="0"/>
                        </a:rPr>
                        <a:t>Category 5: Student Success for Graduate Programs</a:t>
                      </a:r>
                    </a:p>
                  </a:txBody>
                  <a:tcPr marL="1220" marR="1220" marT="1220" marB="0" anchor="b">
                    <a:lnL>
                      <a:noFill/>
                    </a:lnL>
                    <a:lnR>
                      <a:noFill/>
                    </a:lnR>
                    <a:lnT>
                      <a:noFill/>
                    </a:lnT>
                    <a:lnB>
                      <a:noFill/>
                    </a:lnB>
                    <a:solidFill>
                      <a:srgbClr val="A9D08E"/>
                    </a:solidFill>
                  </a:tcPr>
                </a:tc>
                <a:tc hMerge="1">
                  <a:txBody>
                    <a:bodyPr/>
                    <a:lstStyle/>
                    <a:p>
                      <a:pPr algn="l" fontAlgn="b"/>
                      <a:endParaRPr lang="en-US" sz="800" b="1" i="0" u="none" strike="noStrike">
                        <a:solidFill>
                          <a:srgbClr val="000000"/>
                        </a:solidFill>
                        <a:effectLst/>
                        <a:latin typeface="Calibri" panose="020F0502020204030204" pitchFamily="34" charset="0"/>
                      </a:endParaRP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dirty="0">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1024225431"/>
                  </a:ext>
                </a:extLst>
              </a:tr>
              <a:tr h="153279">
                <a:tc>
                  <a:txBody>
                    <a:bodyPr/>
                    <a:lstStyle/>
                    <a:p>
                      <a:pPr algn="l" fontAlgn="b"/>
                      <a:r>
                        <a:rPr lang="en-US" sz="1000" b="0" i="0" u="none" strike="noStrike" dirty="0">
                          <a:solidFill>
                            <a:srgbClr val="000000"/>
                          </a:solidFill>
                          <a:effectLst/>
                          <a:latin typeface="Calibri" panose="020F0502020204030204" pitchFamily="34" charset="0"/>
                        </a:rPr>
                        <a:t>Category weight UG:</a:t>
                      </a:r>
                    </a:p>
                  </a:txBody>
                  <a:tcPr marL="1220" marR="1220" marT="1220" marB="0" anchor="b">
                    <a:lnL>
                      <a:noFill/>
                    </a:lnL>
                    <a:lnR>
                      <a:noFill/>
                    </a:lnR>
                    <a:lnT>
                      <a:noFill/>
                    </a:lnT>
                    <a:lnB>
                      <a:noFill/>
                    </a:lnB>
                    <a:solidFill>
                      <a:srgbClr val="A9D08E"/>
                    </a:solidFill>
                  </a:tcPr>
                </a:tc>
                <a:tc>
                  <a:txBody>
                    <a:bodyPr/>
                    <a:lstStyle/>
                    <a:p>
                      <a:pPr algn="l" fontAlgn="b"/>
                      <a:r>
                        <a:rPr lang="en-US" sz="1000" b="0" i="0" u="none" strike="noStrike">
                          <a:solidFill>
                            <a:srgbClr val="000000"/>
                          </a:solidFill>
                          <a:effectLst/>
                          <a:latin typeface="Calibri" panose="020F0502020204030204" pitchFamily="34" charset="0"/>
                        </a:rPr>
                        <a:t>NA</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1882096593"/>
                  </a:ext>
                </a:extLst>
              </a:tr>
              <a:tr h="153279">
                <a:tc>
                  <a:txBody>
                    <a:bodyPr/>
                    <a:lstStyle/>
                    <a:p>
                      <a:pPr algn="l" fontAlgn="b"/>
                      <a:r>
                        <a:rPr lang="en-US" sz="1000" b="0" i="0" u="none" strike="noStrike" dirty="0">
                          <a:solidFill>
                            <a:srgbClr val="000000"/>
                          </a:solidFill>
                          <a:effectLst/>
                          <a:latin typeface="Calibri" panose="020F0502020204030204" pitchFamily="34" charset="0"/>
                        </a:rPr>
                        <a:t>Category weight GR: </a:t>
                      </a:r>
                    </a:p>
                  </a:txBody>
                  <a:tcPr marL="1220" marR="1220" marT="1220" marB="0" anchor="b">
                    <a:lnL>
                      <a:noFill/>
                    </a:lnL>
                    <a:lnR>
                      <a:noFill/>
                    </a:lnR>
                    <a:lnT>
                      <a:noFill/>
                    </a:lnT>
                    <a:lnB>
                      <a:noFill/>
                    </a:lnB>
                    <a:solidFill>
                      <a:srgbClr val="A9D08E"/>
                    </a:solidFill>
                  </a:tcPr>
                </a:tc>
                <a:tc>
                  <a:txBody>
                    <a:bodyPr/>
                    <a:lstStyle/>
                    <a:p>
                      <a:pPr algn="r" fontAlgn="b"/>
                      <a:r>
                        <a:rPr lang="en-US" sz="1000" b="0" i="0" u="none" strike="noStrike" dirty="0">
                          <a:solidFill>
                            <a:srgbClr val="000000"/>
                          </a:solidFill>
                          <a:effectLst/>
                          <a:latin typeface="Calibri" panose="020F0502020204030204" pitchFamily="34" charset="0"/>
                        </a:rPr>
                        <a:t>18%</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tc>
                  <a:txBody>
                    <a:bodyPr/>
                    <a:lstStyle/>
                    <a:p>
                      <a:pPr algn="l" fontAlgn="b"/>
                      <a:r>
                        <a:rPr lang="en-US" sz="800" b="0" i="1" u="none" strike="noStrike">
                          <a:solidFill>
                            <a:srgbClr val="000000"/>
                          </a:solidFill>
                          <a:effectLst/>
                          <a:latin typeface="Calibri" panose="020F0502020204030204" pitchFamily="34" charset="0"/>
                        </a:rPr>
                        <a:t> </a:t>
                      </a:r>
                    </a:p>
                  </a:txBody>
                  <a:tcPr marL="1220" marR="1220" marT="1220" marB="0" anchor="b">
                    <a:lnL>
                      <a:noFill/>
                    </a:lnL>
                    <a:lnR>
                      <a:noFill/>
                    </a:lnR>
                    <a:lnT>
                      <a:noFill/>
                    </a:lnT>
                    <a:lnB>
                      <a:noFill/>
                    </a:lnB>
                    <a:solidFill>
                      <a:srgbClr val="A9D08E"/>
                    </a:solidFill>
                  </a:tcPr>
                </a:tc>
                <a:extLst>
                  <a:ext uri="{0D108BD9-81ED-4DB2-BD59-A6C34878D82A}">
                    <a16:rowId xmlns:a16="http://schemas.microsoft.com/office/drawing/2014/main" val="1855255941"/>
                  </a:ext>
                </a:extLst>
              </a:tr>
              <a:tr h="122867">
                <a:tc>
                  <a:txBody>
                    <a:bodyPr/>
                    <a:lstStyle/>
                    <a:p>
                      <a:pPr algn="l" fontAlgn="b"/>
                      <a:r>
                        <a:rPr lang="en-US" sz="800" b="0" i="1" u="none" strike="noStrike" dirty="0">
                          <a:solidFill>
                            <a:srgbClr val="000000"/>
                          </a:solidFill>
                          <a:effectLst/>
                          <a:latin typeface="Calibri" panose="020F0502020204030204" pitchFamily="34" charset="0"/>
                        </a:rPr>
                        <a:t>(item weights and rubric labels)</a:t>
                      </a:r>
                    </a:p>
                  </a:txBody>
                  <a:tcPr marL="1220" marR="1220" marT="1220" marB="0" anchor="b">
                    <a:lnL>
                      <a:noFill/>
                    </a:lnL>
                    <a:lnR>
                      <a:noFill/>
                    </a:lnR>
                    <a:lnT>
                      <a:noFill/>
                    </a:lnT>
                    <a:lnB>
                      <a:noFill/>
                    </a:lnB>
                    <a:solidFill>
                      <a:srgbClr val="FFD966"/>
                    </a:solidFill>
                  </a:tcPr>
                </a:tc>
                <a:tc>
                  <a:txBody>
                    <a:bodyPr/>
                    <a:lstStyle/>
                    <a:p>
                      <a:pPr algn="l" fontAlgn="b"/>
                      <a:r>
                        <a:rPr lang="en-US" sz="800" b="0" i="1" u="none" strike="noStrike" dirty="0">
                          <a:solidFill>
                            <a:srgbClr val="000000"/>
                          </a:solidFill>
                          <a:effectLst/>
                          <a:latin typeface="Calibri" panose="020F0502020204030204" pitchFamily="34" charset="0"/>
                        </a:rPr>
                        <a:t>Item weights</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Exceeds Expectations (4)</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Meets Expectations (3)</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Approaching Expectations (2)</a:t>
                      </a:r>
                    </a:p>
                  </a:txBody>
                  <a:tcPr marL="1220" marR="1220" marT="1220" marB="0" anchor="b">
                    <a:lnL>
                      <a:noFill/>
                    </a:lnL>
                    <a:lnR>
                      <a:noFill/>
                    </a:lnR>
                    <a:lnT>
                      <a:noFill/>
                    </a:lnT>
                    <a:lnB>
                      <a:noFill/>
                    </a:lnB>
                    <a:solidFill>
                      <a:srgbClr val="FFD966"/>
                    </a:solidFill>
                  </a:tcPr>
                </a:tc>
                <a:tc>
                  <a:txBody>
                    <a:bodyPr/>
                    <a:lstStyle/>
                    <a:p>
                      <a:pPr algn="l" fontAlgn="b"/>
                      <a:r>
                        <a:rPr lang="en-US" sz="800" b="1" i="1" u="none" strike="noStrike">
                          <a:solidFill>
                            <a:srgbClr val="000000"/>
                          </a:solidFill>
                          <a:effectLst/>
                          <a:latin typeface="Calibri" panose="020F0502020204030204" pitchFamily="34" charset="0"/>
                        </a:rPr>
                        <a:t>Needs Examination (1)</a:t>
                      </a:r>
                    </a:p>
                  </a:txBody>
                  <a:tcPr marL="1220" marR="1220" marT="1220" marB="0" anchor="b">
                    <a:lnL>
                      <a:noFill/>
                    </a:lnL>
                    <a:lnR>
                      <a:noFill/>
                    </a:lnR>
                    <a:lnT>
                      <a:noFill/>
                    </a:lnT>
                    <a:lnB>
                      <a:noFill/>
                    </a:lnB>
                    <a:solidFill>
                      <a:srgbClr val="FFD966"/>
                    </a:solidFill>
                  </a:tcPr>
                </a:tc>
                <a:tc>
                  <a:txBody>
                    <a:bodyPr/>
                    <a:lstStyle/>
                    <a:p>
                      <a:pPr algn="l" fontAlgn="b"/>
                      <a:r>
                        <a:rPr lang="en-US" sz="800" b="0" i="1" u="none" strike="noStrike" dirty="0">
                          <a:solidFill>
                            <a:srgbClr val="000000"/>
                          </a:solidFill>
                          <a:effectLst/>
                          <a:latin typeface="Calibri" panose="020F0502020204030204" pitchFamily="34" charset="0"/>
                        </a:rPr>
                        <a:t>Notes and Additional Information</a:t>
                      </a:r>
                    </a:p>
                  </a:txBody>
                  <a:tcPr marL="1220" marR="1220" marT="1220" marB="0" anchor="b">
                    <a:lnL>
                      <a:noFill/>
                    </a:lnL>
                    <a:lnR>
                      <a:noFill/>
                    </a:lnR>
                    <a:lnT>
                      <a:noFill/>
                    </a:lnT>
                    <a:lnB>
                      <a:noFill/>
                    </a:lnB>
                    <a:solidFill>
                      <a:srgbClr val="FFD966"/>
                    </a:solidFill>
                  </a:tcPr>
                </a:tc>
                <a:extLst>
                  <a:ext uri="{0D108BD9-81ED-4DB2-BD59-A6C34878D82A}">
                    <a16:rowId xmlns:a16="http://schemas.microsoft.com/office/drawing/2014/main" val="714791637"/>
                  </a:ext>
                </a:extLst>
              </a:tr>
              <a:tr h="609465">
                <a:tc>
                  <a:txBody>
                    <a:bodyPr/>
                    <a:lstStyle/>
                    <a:p>
                      <a:pPr algn="l" fontAlgn="b"/>
                      <a:r>
                        <a:rPr lang="en-US" sz="1000" b="0" i="0" u="none" strike="noStrike" dirty="0">
                          <a:solidFill>
                            <a:srgbClr val="000000"/>
                          </a:solidFill>
                          <a:effectLst/>
                          <a:latin typeface="Calibri" panose="020F0502020204030204" pitchFamily="34" charset="0"/>
                        </a:rPr>
                        <a:t>u. Number of students who complete their program within the University-established timeframes (5 years for master's degrees; 7 years for doctoral degrees)</a:t>
                      </a:r>
                    </a:p>
                  </a:txBody>
                  <a:tcPr marL="1220" marR="1220" marT="122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40%</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Number of students graduating from the program within the graduate school's allotted time frame is at the 85th percentile or higher</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students graduating from the program within the graduate school's alloted time frame is within the 46th to &lt;85th percentile </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students graduating from the program within the graduate school's alloted time frame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students graduating from the program within the graduate school's alloted time frame is in the lower 15th percentile</a:t>
                      </a:r>
                    </a:p>
                  </a:txBody>
                  <a:tcPr marL="1220" marR="1220" marT="122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154540418"/>
                  </a:ext>
                </a:extLst>
              </a:tr>
              <a:tr h="731115">
                <a:tc>
                  <a:txBody>
                    <a:bodyPr/>
                    <a:lstStyle/>
                    <a:p>
                      <a:pPr algn="l" fontAlgn="b"/>
                      <a:r>
                        <a:rPr lang="en-US" sz="1000" b="0" i="0" u="none" strike="noStrike" dirty="0">
                          <a:solidFill>
                            <a:srgbClr val="000000"/>
                          </a:solidFill>
                          <a:effectLst/>
                          <a:latin typeface="Calibri" panose="020F0502020204030204" pitchFamily="34" charset="0"/>
                        </a:rPr>
                        <a:t>v. Percentage of graduates who completed their program within the graduate school's standard time frame (5 years for master's; 7 years for doctoral)</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40%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students graduating within the allotted time frame is at the top 85th percentile compared to other programs</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students graduating from the program within the allotted time frame is within the 46th to &lt;85th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students graduating from the program within the allotted time frame is within the &gt;15th to 45th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The percentage of students graduating from the program within the allotted time frame is in the lower 15th percentile</a:t>
                      </a:r>
                    </a:p>
                  </a:txBody>
                  <a:tcPr marL="1220" marR="1220" marT="1220" marB="0" anchor="b">
                    <a:lnL>
                      <a:noFill/>
                    </a:lnL>
                    <a:lnR>
                      <a:noFill/>
                    </a:lnR>
                    <a:lnT>
                      <a:noFill/>
                    </a:lnT>
                    <a:lnB>
                      <a:noFill/>
                    </a:lnB>
                  </a:tcPr>
                </a:tc>
                <a:tc>
                  <a:txBody>
                    <a:bodyPr/>
                    <a:lstStyle/>
                    <a:p>
                      <a:pPr algn="l" fontAlgn="b"/>
                      <a:r>
                        <a:rPr lang="en-US" sz="600" b="0" i="1" u="none" strike="noStrike" dirty="0">
                          <a:solidFill>
                            <a:srgbClr val="000000"/>
                          </a:solidFill>
                          <a:effectLst/>
                          <a:latin typeface="Calibri" panose="020F0502020204030204" pitchFamily="34" charset="0"/>
                        </a:rPr>
                        <a:t>Percentage is the # of students who graduated within the 5-7 year time frame compared to the number of students began the degree program during the same time </a:t>
                      </a:r>
                      <a:r>
                        <a:rPr lang="en-US" sz="600" b="0" i="1" u="none" strike="noStrike" dirty="0" err="1">
                          <a:solidFill>
                            <a:srgbClr val="000000"/>
                          </a:solidFill>
                          <a:effectLst/>
                          <a:latin typeface="Calibri" panose="020F0502020204030204" pitchFamily="34" charset="0"/>
                        </a:rPr>
                        <a:t>frame.Obtaining</a:t>
                      </a:r>
                      <a:r>
                        <a:rPr lang="en-US" sz="600" b="0" i="1" u="none" strike="noStrike" dirty="0">
                          <a:solidFill>
                            <a:srgbClr val="000000"/>
                          </a:solidFill>
                          <a:effectLst/>
                          <a:latin typeface="Calibri" panose="020F0502020204030204" pitchFamily="34" charset="0"/>
                        </a:rPr>
                        <a:t> data for this item will not be possible for programs that are newer, as a minimum of 8 years are </a:t>
                      </a:r>
                      <a:r>
                        <a:rPr lang="en-US" sz="600" b="0" i="1" u="none" strike="noStrike" dirty="0" err="1">
                          <a:solidFill>
                            <a:srgbClr val="000000"/>
                          </a:solidFill>
                          <a:effectLst/>
                          <a:latin typeface="Calibri" panose="020F0502020204030204" pitchFamily="34" charset="0"/>
                        </a:rPr>
                        <a:t>reuqired</a:t>
                      </a:r>
                      <a:r>
                        <a:rPr lang="en-US" sz="600" b="0" i="1" u="none" strike="noStrike" dirty="0">
                          <a:solidFill>
                            <a:srgbClr val="000000"/>
                          </a:solidFill>
                          <a:effectLst/>
                          <a:latin typeface="Calibri" panose="020F0502020204030204" pitchFamily="34" charset="0"/>
                        </a:rPr>
                        <a:t> to examine master's programs and 10 years to examine doctoral programs. </a:t>
                      </a:r>
                    </a:p>
                  </a:txBody>
                  <a:tcPr marL="1220" marR="1220" marT="1220" marB="0" anchor="b">
                    <a:lnL>
                      <a:noFill/>
                    </a:lnL>
                    <a:lnR>
                      <a:noFill/>
                    </a:lnR>
                    <a:lnT>
                      <a:noFill/>
                    </a:lnT>
                    <a:lnB>
                      <a:noFill/>
                    </a:lnB>
                  </a:tcPr>
                </a:tc>
                <a:extLst>
                  <a:ext uri="{0D108BD9-81ED-4DB2-BD59-A6C34878D82A}">
                    <a16:rowId xmlns:a16="http://schemas.microsoft.com/office/drawing/2014/main" val="3011367660"/>
                  </a:ext>
                </a:extLst>
              </a:tr>
              <a:tr h="487816">
                <a:tc>
                  <a:txBody>
                    <a:bodyPr/>
                    <a:lstStyle/>
                    <a:p>
                      <a:pPr algn="l" fontAlgn="b"/>
                      <a:r>
                        <a:rPr lang="en-US" sz="1000" b="0" i="0" u="none" strike="noStrike">
                          <a:solidFill>
                            <a:srgbClr val="000000"/>
                          </a:solidFill>
                          <a:effectLst/>
                          <a:latin typeface="Calibri" panose="020F0502020204030204" pitchFamily="34" charset="0"/>
                        </a:rPr>
                        <a:t>w. Number of sections of extension credits</a:t>
                      </a:r>
                    </a:p>
                  </a:txBody>
                  <a:tcPr marL="1220" marR="1220" marT="122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20%</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extension credits used/taken by students in the program are in the lower 15th percentile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extension credits used/taken by students in the program is within the &gt;15th to 55th percentile range</a:t>
                      </a:r>
                    </a:p>
                  </a:txBody>
                  <a:tcPr marL="1220" marR="1220" marT="1220"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Number of extension credits used/taken by students in the program is within the 56th to &lt;85th percentil range</a:t>
                      </a:r>
                    </a:p>
                  </a:txBody>
                  <a:tcPr marL="1220" marR="1220" marT="1220"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Number of extension credits used by students in the program is in the upper 85th percentile</a:t>
                      </a:r>
                    </a:p>
                  </a:txBody>
                  <a:tcPr marL="1220" marR="1220" marT="122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1220" marR="1220" marT="1220" marB="0" anchor="b">
                    <a:lnL>
                      <a:noFill/>
                    </a:lnL>
                    <a:lnR>
                      <a:noFill/>
                    </a:lnR>
                    <a:lnT>
                      <a:noFill/>
                    </a:lnT>
                    <a:lnB>
                      <a:noFill/>
                    </a:lnB>
                  </a:tcPr>
                </a:tc>
                <a:extLst>
                  <a:ext uri="{0D108BD9-81ED-4DB2-BD59-A6C34878D82A}">
                    <a16:rowId xmlns:a16="http://schemas.microsoft.com/office/drawing/2014/main" val="2790578902"/>
                  </a:ext>
                </a:extLst>
              </a:tr>
            </a:tbl>
          </a:graphicData>
        </a:graphic>
      </p:graphicFrame>
    </p:spTree>
    <p:extLst>
      <p:ext uri="{BB962C8B-B14F-4D97-AF65-F5344CB8AC3E}">
        <p14:creationId xmlns:p14="http://schemas.microsoft.com/office/powerpoint/2010/main" val="129878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A0D9E68-8BB8-6ED9-05CC-E9D67983758F}"/>
              </a:ext>
            </a:extLst>
          </p:cNvPr>
          <p:cNvSpPr>
            <a:spLocks noGrp="1"/>
          </p:cNvSpPr>
          <p:nvPr>
            <p:ph type="title"/>
          </p:nvPr>
        </p:nvSpPr>
        <p:spPr>
          <a:xfrm>
            <a:off x="838200" y="365125"/>
            <a:ext cx="10515600" cy="517377"/>
          </a:xfrm>
        </p:spPr>
        <p:txBody>
          <a:bodyPr>
            <a:normAutofit/>
          </a:bodyPr>
          <a:lstStyle/>
          <a:p>
            <a:pPr algn="ctr"/>
            <a:r>
              <a:rPr lang="en-US" sz="2400" dirty="0"/>
              <a:t>Qualitative/Contextual Data</a:t>
            </a:r>
          </a:p>
        </p:txBody>
      </p:sp>
      <p:sp>
        <p:nvSpPr>
          <p:cNvPr id="3" name="Content Placeholder 2">
            <a:extLst>
              <a:ext uri="{FF2B5EF4-FFF2-40B4-BE49-F238E27FC236}">
                <a16:creationId xmlns:a16="http://schemas.microsoft.com/office/drawing/2014/main" id="{21232DA0-99EA-7707-3E42-C05B2B1DA464}"/>
              </a:ext>
            </a:extLst>
          </p:cNvPr>
          <p:cNvSpPr>
            <a:spLocks noGrp="1"/>
          </p:cNvSpPr>
          <p:nvPr>
            <p:ph sz="half" idx="1"/>
          </p:nvPr>
        </p:nvSpPr>
        <p:spPr>
          <a:xfrm>
            <a:off x="334925" y="882502"/>
            <a:ext cx="5801833" cy="5220033"/>
          </a:xfrm>
        </p:spPr>
        <p:txBody>
          <a:bodyPr>
            <a:noAutofit/>
          </a:bodyPr>
          <a:lstStyle/>
          <a:p>
            <a:pPr marL="114300" indent="-114300">
              <a:lnSpc>
                <a:spcPct val="120000"/>
              </a:lnSpc>
              <a:spcBef>
                <a:spcPts val="0"/>
              </a:spcBef>
            </a:pPr>
            <a:r>
              <a:rPr lang="en-US" sz="900" dirty="0"/>
              <a:t>Category 1: COST AND REVENUE OF DELIVERY </a:t>
            </a:r>
          </a:p>
          <a:p>
            <a:pPr marL="344488" lvl="1" indent="-114300">
              <a:lnSpc>
                <a:spcPct val="120000"/>
              </a:lnSpc>
              <a:spcBef>
                <a:spcPts val="0"/>
              </a:spcBef>
            </a:pPr>
            <a:r>
              <a:rPr lang="en-US" sz="900" dirty="0"/>
              <a:t>What specialized roles do staff play in the department? </a:t>
            </a:r>
          </a:p>
          <a:p>
            <a:pPr marL="344488" lvl="1" indent="-114300">
              <a:lnSpc>
                <a:spcPct val="120000"/>
              </a:lnSpc>
              <a:spcBef>
                <a:spcPts val="0"/>
              </a:spcBef>
            </a:pPr>
            <a:r>
              <a:rPr lang="en-US" sz="900" dirty="0"/>
              <a:t>What kinds of non-personnel spending is the department responsible for that impacts its overall operation? </a:t>
            </a:r>
          </a:p>
          <a:p>
            <a:pPr marL="344488" lvl="1" indent="-114300">
              <a:lnSpc>
                <a:spcPct val="120000"/>
              </a:lnSpc>
              <a:spcBef>
                <a:spcPts val="0"/>
              </a:spcBef>
            </a:pPr>
            <a:r>
              <a:rPr lang="en-US" sz="900" dirty="0"/>
              <a:t>What requirements limit credit hour production or cost per credit hour (e.g., secondary accreditation, safety concerns, etc.)? (This item also may impact category 2, 4, and 5) </a:t>
            </a:r>
          </a:p>
          <a:p>
            <a:pPr marL="344488" lvl="1" indent="-114300">
              <a:lnSpc>
                <a:spcPct val="120000"/>
              </a:lnSpc>
              <a:spcBef>
                <a:spcPts val="0"/>
              </a:spcBef>
            </a:pPr>
            <a:r>
              <a:rPr lang="en-US" sz="900" dirty="0"/>
              <a:t>Provision of cognate requirements for other departments and programs </a:t>
            </a:r>
          </a:p>
          <a:p>
            <a:pPr marL="344488" lvl="1" indent="-114300">
              <a:lnSpc>
                <a:spcPct val="120000"/>
              </a:lnSpc>
              <a:spcBef>
                <a:spcPts val="0"/>
              </a:spcBef>
            </a:pPr>
            <a:r>
              <a:rPr lang="en-US" sz="900" dirty="0"/>
              <a:t>Cross listed faculty that may impact FTE in one department and SCH generation in a second department</a:t>
            </a:r>
          </a:p>
          <a:p>
            <a:pPr marL="344488" lvl="1" indent="-114300">
              <a:lnSpc>
                <a:spcPct val="120000"/>
              </a:lnSpc>
              <a:spcBef>
                <a:spcPts val="0"/>
              </a:spcBef>
            </a:pPr>
            <a:r>
              <a:rPr lang="en-US" sz="900" dirty="0"/>
              <a:t>What, if any, specialized pedagogy is required for the program that may affect cost and revenue of delivery (e.g., individualized instruction, clinical supervision or oversight, field based experiences)?</a:t>
            </a:r>
          </a:p>
          <a:p>
            <a:pPr marL="114300" indent="-114300">
              <a:lnSpc>
                <a:spcPct val="120000"/>
              </a:lnSpc>
              <a:spcBef>
                <a:spcPts val="0"/>
              </a:spcBef>
            </a:pPr>
            <a:r>
              <a:rPr lang="en-US" sz="900" dirty="0"/>
              <a:t>Category 2: ACADEMIC PROGRAM DEMAND &amp; INSTRUCTIONAL PRODUCTIVITY/EFFICIENCY </a:t>
            </a:r>
          </a:p>
          <a:p>
            <a:pPr marL="344488" lvl="1" indent="-114300">
              <a:lnSpc>
                <a:spcPct val="120000"/>
              </a:lnSpc>
              <a:spcBef>
                <a:spcPts val="0"/>
              </a:spcBef>
            </a:pPr>
            <a:r>
              <a:rPr lang="en-US" sz="900" dirty="0"/>
              <a:t>Recent internal and/or external changes in departments or programs (e.g., new programs, faculty transitions, program closures) that have impacted applications, enrollment and/or demand? </a:t>
            </a:r>
          </a:p>
          <a:p>
            <a:pPr marL="344488" lvl="1" indent="-114300">
              <a:lnSpc>
                <a:spcPct val="120000"/>
              </a:lnSpc>
              <a:spcBef>
                <a:spcPts val="0"/>
              </a:spcBef>
            </a:pPr>
            <a:r>
              <a:rPr lang="en-US" sz="900" dirty="0"/>
              <a:t>What factors impact students’ completion of degree? </a:t>
            </a:r>
          </a:p>
          <a:p>
            <a:pPr marL="114300" indent="-114300">
              <a:lnSpc>
                <a:spcPct val="120000"/>
              </a:lnSpc>
              <a:spcBef>
                <a:spcPts val="0"/>
              </a:spcBef>
            </a:pPr>
            <a:r>
              <a:rPr lang="en-US" sz="900" dirty="0"/>
              <a:t>Category 3: EXTERNAL CONTRACTS AND GRANTS </a:t>
            </a:r>
          </a:p>
          <a:p>
            <a:pPr marL="344488" lvl="1" indent="-114300">
              <a:lnSpc>
                <a:spcPct val="120000"/>
              </a:lnSpc>
              <a:spcBef>
                <a:spcPts val="0"/>
              </a:spcBef>
            </a:pPr>
            <a:r>
              <a:rPr lang="en-US" sz="900" dirty="0"/>
              <a:t>What are the opportunities for grants and contracts within the discipline? </a:t>
            </a:r>
          </a:p>
          <a:p>
            <a:pPr marL="344488" lvl="1" indent="-114300">
              <a:lnSpc>
                <a:spcPct val="120000"/>
              </a:lnSpc>
              <a:spcBef>
                <a:spcPts val="0"/>
              </a:spcBef>
            </a:pPr>
            <a:r>
              <a:rPr lang="en-US" sz="900" dirty="0"/>
              <a:t>Is there community engagement of staff, faculty, and students that is a result of grants and contracts? </a:t>
            </a:r>
          </a:p>
          <a:p>
            <a:pPr marL="344488" lvl="2" indent="-114300">
              <a:lnSpc>
                <a:spcPct val="120000"/>
              </a:lnSpc>
              <a:spcBef>
                <a:spcPts val="0"/>
              </a:spcBef>
            </a:pPr>
            <a:r>
              <a:rPr lang="en-US" sz="900" dirty="0"/>
              <a:t>Do the grants/contracts produce community engagement hours for staff/students? </a:t>
            </a:r>
          </a:p>
          <a:p>
            <a:pPr marL="344488" lvl="1" indent="-114300">
              <a:lnSpc>
                <a:spcPct val="120000"/>
              </a:lnSpc>
              <a:spcBef>
                <a:spcPts val="0"/>
              </a:spcBef>
            </a:pPr>
            <a:r>
              <a:rPr lang="en-US" sz="900" dirty="0"/>
              <a:t>Are there departmental employment expectations to obtain grants and contracts? </a:t>
            </a:r>
          </a:p>
          <a:p>
            <a:pPr marL="344488" lvl="1" indent="-114300">
              <a:lnSpc>
                <a:spcPct val="120000"/>
              </a:lnSpc>
              <a:spcBef>
                <a:spcPts val="0"/>
              </a:spcBef>
            </a:pPr>
            <a:r>
              <a:rPr lang="en-US" sz="900" dirty="0"/>
              <a:t>Describe any inter-institutional partnership grants and contracts and/or training grants and the impact these have. </a:t>
            </a:r>
          </a:p>
          <a:p>
            <a:pPr marL="344488" lvl="1" indent="-114300">
              <a:lnSpc>
                <a:spcPct val="120000"/>
              </a:lnSpc>
              <a:spcBef>
                <a:spcPts val="0"/>
              </a:spcBef>
            </a:pPr>
            <a:r>
              <a:rPr lang="en-US" sz="900" dirty="0"/>
              <a:t>What factors inhibited the expenditure of grant funds, if any? </a:t>
            </a:r>
          </a:p>
          <a:p>
            <a:pPr marL="344488" lvl="1" indent="-114300">
              <a:lnSpc>
                <a:spcPct val="120000"/>
              </a:lnSpc>
              <a:spcBef>
                <a:spcPts val="0"/>
              </a:spcBef>
            </a:pPr>
            <a:r>
              <a:rPr lang="en-US" sz="900" dirty="0"/>
              <a:t>Is the department primarily undergraduate, graduate or a mix of both, and how does this impact grant funding or contracts received by the department? </a:t>
            </a:r>
          </a:p>
          <a:p>
            <a:pPr marL="114300" indent="-114300">
              <a:lnSpc>
                <a:spcPct val="120000"/>
              </a:lnSpc>
              <a:spcBef>
                <a:spcPts val="0"/>
              </a:spcBef>
            </a:pPr>
            <a:r>
              <a:rPr lang="en-US" sz="900" dirty="0"/>
              <a:t>Category 4: STUDENT SUCCESS FOR UNDERGRADUATE PROGRAMS </a:t>
            </a:r>
          </a:p>
          <a:p>
            <a:pPr marL="344488" lvl="1" indent="-114300">
              <a:lnSpc>
                <a:spcPct val="120000"/>
              </a:lnSpc>
              <a:spcBef>
                <a:spcPts val="0"/>
              </a:spcBef>
            </a:pPr>
            <a:r>
              <a:rPr lang="en-US" sz="900" dirty="0"/>
              <a:t>What factors commonly impact the academic success of the department’s first-year students (class size, preparedness of UG student population, progression through tiered coursework)? </a:t>
            </a:r>
          </a:p>
          <a:p>
            <a:pPr marL="344488" lvl="1" indent="-114300">
              <a:lnSpc>
                <a:spcPct val="120000"/>
              </a:lnSpc>
              <a:spcBef>
                <a:spcPts val="0"/>
              </a:spcBef>
            </a:pPr>
            <a:r>
              <a:rPr lang="en-US" sz="900" dirty="0"/>
              <a:t>What program-based factors commonly impact UG students’ graduation rates specific to the department (programs of discovery)? </a:t>
            </a:r>
          </a:p>
          <a:p>
            <a:pPr marL="344488" lvl="1" indent="-114300">
              <a:lnSpc>
                <a:spcPct val="120000"/>
              </a:lnSpc>
              <a:spcBef>
                <a:spcPts val="0"/>
              </a:spcBef>
            </a:pPr>
            <a:r>
              <a:rPr lang="en-US" sz="900" dirty="0"/>
              <a:t>What UG student-based factors commonly impact students’ graduation rates specific to the department (skill proficiency, population served, etc.)? </a:t>
            </a:r>
          </a:p>
          <a:p>
            <a:pPr marL="344488" lvl="1" indent="-114300">
              <a:lnSpc>
                <a:spcPct val="120000"/>
              </a:lnSpc>
              <a:spcBef>
                <a:spcPts val="0"/>
              </a:spcBef>
            </a:pPr>
            <a:r>
              <a:rPr lang="en-US" sz="900" dirty="0"/>
              <a:t>Do departments provide opportunities for UG students beyond coursework that impact quality of education (undergraduate research, research assistantships, student University service positions, internships, community service/engagement, etc.)</a:t>
            </a:r>
          </a:p>
        </p:txBody>
      </p:sp>
      <p:sp>
        <p:nvSpPr>
          <p:cNvPr id="4" name="Content Placeholder 3">
            <a:extLst>
              <a:ext uri="{FF2B5EF4-FFF2-40B4-BE49-F238E27FC236}">
                <a16:creationId xmlns:a16="http://schemas.microsoft.com/office/drawing/2014/main" id="{A9CD3015-6EB8-F7B9-EB14-74580B4A5A61}"/>
              </a:ext>
            </a:extLst>
          </p:cNvPr>
          <p:cNvSpPr>
            <a:spLocks noGrp="1"/>
          </p:cNvSpPr>
          <p:nvPr>
            <p:ph sz="half" idx="2"/>
          </p:nvPr>
        </p:nvSpPr>
        <p:spPr>
          <a:xfrm>
            <a:off x="6507125" y="882502"/>
            <a:ext cx="5181600" cy="5220033"/>
          </a:xfrm>
        </p:spPr>
        <p:txBody>
          <a:bodyPr>
            <a:noAutofit/>
          </a:bodyPr>
          <a:lstStyle/>
          <a:p>
            <a:pPr marL="114300" indent="-114300">
              <a:lnSpc>
                <a:spcPct val="120000"/>
              </a:lnSpc>
              <a:spcBef>
                <a:spcPts val="0"/>
              </a:spcBef>
            </a:pPr>
            <a:r>
              <a:rPr lang="en-US" sz="900" dirty="0"/>
              <a:t>Category 5: GRADUATE STUDENT PROGRAM SUCCESS </a:t>
            </a:r>
          </a:p>
          <a:p>
            <a:pPr marL="344488" lvl="1" indent="-114300">
              <a:lnSpc>
                <a:spcPct val="120000"/>
              </a:lnSpc>
              <a:spcBef>
                <a:spcPts val="0"/>
              </a:spcBef>
            </a:pPr>
            <a:r>
              <a:rPr lang="en-US" sz="900" dirty="0"/>
              <a:t>Number of graduate students teaching courses on campus, and/or SCH generation by graduate student </a:t>
            </a:r>
          </a:p>
          <a:p>
            <a:pPr marL="344488" lvl="1" indent="-114300">
              <a:lnSpc>
                <a:spcPct val="120000"/>
              </a:lnSpc>
              <a:spcBef>
                <a:spcPts val="0"/>
              </a:spcBef>
            </a:pPr>
            <a:r>
              <a:rPr lang="en-US" sz="900" dirty="0"/>
              <a:t>Graduate students in service or support positions on campus (GAs that serve the institution or undergraduate student needs on campus)</a:t>
            </a:r>
          </a:p>
          <a:p>
            <a:pPr marL="344488" lvl="1" indent="-114300">
              <a:lnSpc>
                <a:spcPct val="120000"/>
              </a:lnSpc>
              <a:spcBef>
                <a:spcPts val="0"/>
              </a:spcBef>
            </a:pPr>
            <a:r>
              <a:rPr lang="en-US" sz="900" dirty="0"/>
              <a:t>Additional impact of the program on graduate student success (e.g., research, publications, community engagement, conference proposals, securing of research funding, creative activities) </a:t>
            </a:r>
          </a:p>
          <a:p>
            <a:pPr marL="344488" lvl="1" indent="-114300">
              <a:lnSpc>
                <a:spcPct val="120000"/>
              </a:lnSpc>
              <a:spcBef>
                <a:spcPts val="0"/>
              </a:spcBef>
            </a:pPr>
            <a:r>
              <a:rPr lang="en-US" sz="900" dirty="0"/>
              <a:t>Do departments provide opportunities for graduate students beyond coursework that impact quality of education (undergraduate research, research assistantships, student University service positions, internships, community service/engagement)</a:t>
            </a:r>
          </a:p>
          <a:p>
            <a:pPr lvl="1">
              <a:lnSpc>
                <a:spcPct val="120000"/>
              </a:lnSpc>
              <a:spcBef>
                <a:spcPts val="0"/>
              </a:spcBef>
            </a:pPr>
            <a:endParaRPr lang="en-US" sz="900" dirty="0"/>
          </a:p>
          <a:p>
            <a:pPr marL="0" indent="0">
              <a:lnSpc>
                <a:spcPct val="120000"/>
              </a:lnSpc>
              <a:spcBef>
                <a:spcPts val="0"/>
              </a:spcBef>
              <a:buNone/>
            </a:pPr>
            <a:r>
              <a:rPr lang="en-US" sz="900" dirty="0"/>
              <a:t>Part II </a:t>
            </a:r>
          </a:p>
          <a:p>
            <a:pPr indent="-114300">
              <a:lnSpc>
                <a:spcPct val="120000"/>
              </a:lnSpc>
              <a:spcBef>
                <a:spcPts val="0"/>
              </a:spcBef>
            </a:pPr>
            <a:r>
              <a:rPr lang="en-US" sz="900" dirty="0"/>
              <a:t>1) Other factors of the program (not listed above) impact aspects of the criteria on the rubric during the review period. </a:t>
            </a:r>
          </a:p>
          <a:p>
            <a:pPr indent="-114300">
              <a:lnSpc>
                <a:spcPct val="120000"/>
              </a:lnSpc>
              <a:spcBef>
                <a:spcPts val="0"/>
              </a:spcBef>
            </a:pPr>
            <a:r>
              <a:rPr lang="en-US" sz="900" dirty="0"/>
              <a:t>2) Does the department rely on other departments or programs for courses? This may include specific tiered or pre-requisite courses, cross-listed courses, program minors, or certifications. </a:t>
            </a:r>
          </a:p>
          <a:p>
            <a:pPr indent="-114300">
              <a:lnSpc>
                <a:spcPct val="120000"/>
              </a:lnSpc>
              <a:spcBef>
                <a:spcPts val="0"/>
              </a:spcBef>
            </a:pPr>
            <a:r>
              <a:rPr lang="en-US" sz="900" dirty="0"/>
              <a:t>3) Does the department contribute to the success of the student population beyond its own department (i.e., MAC-serving coursework)? </a:t>
            </a:r>
          </a:p>
          <a:p>
            <a:pPr indent="-114300">
              <a:lnSpc>
                <a:spcPct val="120000"/>
              </a:lnSpc>
              <a:spcBef>
                <a:spcPts val="0"/>
              </a:spcBef>
            </a:pPr>
            <a:r>
              <a:rPr lang="en-US" sz="900" dirty="0"/>
              <a:t>4) Comparison of program to other programs (e.g., number of similar programs in the state, state or national ranking of program) </a:t>
            </a:r>
          </a:p>
          <a:p>
            <a:pPr indent="-114300">
              <a:lnSpc>
                <a:spcPct val="120000"/>
              </a:lnSpc>
              <a:spcBef>
                <a:spcPts val="0"/>
              </a:spcBef>
            </a:pPr>
            <a:r>
              <a:rPr lang="en-US" sz="900" dirty="0"/>
              <a:t>5) How does the program tie into the mission of the University </a:t>
            </a:r>
          </a:p>
          <a:p>
            <a:pPr indent="-114300">
              <a:lnSpc>
                <a:spcPct val="120000"/>
              </a:lnSpc>
              <a:spcBef>
                <a:spcPts val="0"/>
              </a:spcBef>
            </a:pPr>
            <a:r>
              <a:rPr lang="en-US" sz="900" dirty="0"/>
              <a:t>6) Scholarly products and creative contributions of faculty and staff </a:t>
            </a:r>
          </a:p>
          <a:p>
            <a:pPr indent="-114300">
              <a:lnSpc>
                <a:spcPct val="120000"/>
              </a:lnSpc>
              <a:spcBef>
                <a:spcPts val="0"/>
              </a:spcBef>
            </a:pPr>
            <a:r>
              <a:rPr lang="en-US" sz="900" dirty="0"/>
              <a:t>7) The labor market and employment can be an important component of a program’s demand and impact. </a:t>
            </a:r>
            <a:r>
              <a:rPr lang="en-US" sz="900" dirty="0" err="1"/>
              <a:t>rpk's</a:t>
            </a:r>
            <a:r>
              <a:rPr lang="en-US" sz="900" dirty="0"/>
              <a:t> labor market data (original category 6) will not be considered in the Program Review process, given the data was problematic. Therefore, if appropriate for your department/program, please indicate what types of jobs and positions your graduates get after they graduate from your program (e.g., please provide SOC codes where appropriate)? Do you have additional data or information to reflect your program’s job market value? </a:t>
            </a:r>
          </a:p>
        </p:txBody>
      </p:sp>
    </p:spTree>
    <p:extLst>
      <p:ext uri="{BB962C8B-B14F-4D97-AF65-F5344CB8AC3E}">
        <p14:creationId xmlns:p14="http://schemas.microsoft.com/office/powerpoint/2010/main" val="387341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B4F7D-1154-D2B0-AD60-C0C8DE30A89F}"/>
              </a:ext>
            </a:extLst>
          </p:cNvPr>
          <p:cNvSpPr>
            <a:spLocks noGrp="1"/>
          </p:cNvSpPr>
          <p:nvPr>
            <p:ph type="title"/>
          </p:nvPr>
        </p:nvSpPr>
        <p:spPr>
          <a:xfrm rot="16200000">
            <a:off x="-2170794" y="2405691"/>
            <a:ext cx="5667153" cy="1325563"/>
          </a:xfrm>
        </p:spPr>
        <p:txBody>
          <a:bodyPr/>
          <a:lstStyle/>
          <a:p>
            <a:pPr algn="ctr"/>
            <a:r>
              <a:rPr lang="en-US" dirty="0"/>
              <a:t>PRTF Members</a:t>
            </a:r>
          </a:p>
        </p:txBody>
      </p:sp>
      <p:sp>
        <p:nvSpPr>
          <p:cNvPr id="3" name="Content Placeholder 2">
            <a:extLst>
              <a:ext uri="{FF2B5EF4-FFF2-40B4-BE49-F238E27FC236}">
                <a16:creationId xmlns:a16="http://schemas.microsoft.com/office/drawing/2014/main" id="{7F8A4DAB-F574-1552-B176-F7477019F1AB}"/>
              </a:ext>
            </a:extLst>
          </p:cNvPr>
          <p:cNvSpPr>
            <a:spLocks noGrp="1"/>
          </p:cNvSpPr>
          <p:nvPr>
            <p:ph idx="1"/>
          </p:nvPr>
        </p:nvSpPr>
        <p:spPr>
          <a:xfrm>
            <a:off x="839971" y="362486"/>
            <a:ext cx="11213806" cy="6623103"/>
          </a:xfrm>
        </p:spPr>
        <p:txBody>
          <a:bodyPr>
            <a:normAutofit fontScale="62500" lnSpcReduction="20000"/>
          </a:bodyPr>
          <a:lstStyle/>
          <a:p>
            <a:pPr>
              <a:lnSpc>
                <a:spcPct val="120000"/>
              </a:lnSpc>
              <a:spcBef>
                <a:spcPts val="0"/>
              </a:spcBef>
            </a:pPr>
            <a:r>
              <a:rPr lang="en-US" b="1" dirty="0"/>
              <a:t>Staff</a:t>
            </a:r>
          </a:p>
          <a:p>
            <a:pPr lvl="1">
              <a:lnSpc>
                <a:spcPct val="120000"/>
              </a:lnSpc>
              <a:spcBef>
                <a:spcPts val="0"/>
              </a:spcBef>
            </a:pPr>
            <a:r>
              <a:rPr lang="en-US" dirty="0"/>
              <a:t>Adam Landreth, Director of Online Programs &amp; Advisor, Bryan School of Business and Economics</a:t>
            </a:r>
          </a:p>
          <a:p>
            <a:pPr lvl="1">
              <a:lnSpc>
                <a:spcPct val="120000"/>
              </a:lnSpc>
              <a:spcBef>
                <a:spcPts val="0"/>
              </a:spcBef>
            </a:pPr>
            <a:r>
              <a:rPr lang="en-US" dirty="0"/>
              <a:t>Valeria </a:t>
            </a:r>
            <a:r>
              <a:rPr lang="en-US" dirty="0" err="1"/>
              <a:t>Caviness</a:t>
            </a:r>
            <a:r>
              <a:rPr lang="en-US" dirty="0"/>
              <a:t>, University Program Specialist, Office of the Provost  </a:t>
            </a:r>
          </a:p>
          <a:p>
            <a:pPr lvl="1">
              <a:lnSpc>
                <a:spcPct val="120000"/>
              </a:lnSpc>
              <a:spcBef>
                <a:spcPts val="0"/>
              </a:spcBef>
            </a:pPr>
            <a:r>
              <a:rPr lang="en-US" dirty="0"/>
              <a:t>Melissa </a:t>
            </a:r>
            <a:r>
              <a:rPr lang="en-US" dirty="0" err="1"/>
              <a:t>Skillings</a:t>
            </a:r>
            <a:r>
              <a:rPr lang="en-US" dirty="0"/>
              <a:t>, Assistant Director of Research Integrity, Office of Research and Engagement</a:t>
            </a:r>
          </a:p>
          <a:p>
            <a:pPr lvl="1">
              <a:lnSpc>
                <a:spcPct val="120000"/>
              </a:lnSpc>
              <a:spcBef>
                <a:spcPts val="0"/>
              </a:spcBef>
            </a:pPr>
            <a:r>
              <a:rPr lang="en-US" dirty="0"/>
              <a:t>Karen Blackwell, Director, Institutional Research and Enterprise Data Management</a:t>
            </a:r>
          </a:p>
          <a:p>
            <a:pPr>
              <a:lnSpc>
                <a:spcPct val="120000"/>
              </a:lnSpc>
              <a:spcBef>
                <a:spcPts val="0"/>
              </a:spcBef>
            </a:pPr>
            <a:r>
              <a:rPr lang="en-US" b="1" dirty="0"/>
              <a:t>Professional Track Faculty </a:t>
            </a:r>
          </a:p>
          <a:p>
            <a:pPr lvl="1">
              <a:lnSpc>
                <a:spcPct val="120000"/>
              </a:lnSpc>
              <a:spcBef>
                <a:spcPts val="0"/>
              </a:spcBef>
            </a:pPr>
            <a:r>
              <a:rPr lang="en-US" dirty="0"/>
              <a:t>Kristen </a:t>
            </a:r>
            <a:r>
              <a:rPr lang="en-US" dirty="0" err="1"/>
              <a:t>Christman</a:t>
            </a:r>
            <a:r>
              <a:rPr lang="en-US" dirty="0"/>
              <a:t>, Lecturer, Communication Studies, College of Arts &amp; Sciences</a:t>
            </a:r>
          </a:p>
          <a:p>
            <a:pPr lvl="1">
              <a:lnSpc>
                <a:spcPct val="120000"/>
              </a:lnSpc>
              <a:spcBef>
                <a:spcPts val="0"/>
              </a:spcBef>
            </a:pPr>
            <a:r>
              <a:rPr lang="en-US" dirty="0"/>
              <a:t>Trisha </a:t>
            </a:r>
            <a:r>
              <a:rPr lang="en-US" dirty="0" err="1"/>
              <a:t>Kemerly</a:t>
            </a:r>
            <a:r>
              <a:rPr lang="en-US" dirty="0"/>
              <a:t>, Lecturer, Department of Consumer, Apparel, and Retail Studies, Bryan School of Business and Economics</a:t>
            </a:r>
          </a:p>
          <a:p>
            <a:pPr lvl="1">
              <a:lnSpc>
                <a:spcPct val="120000"/>
              </a:lnSpc>
              <a:spcBef>
                <a:spcPts val="0"/>
              </a:spcBef>
            </a:pPr>
            <a:r>
              <a:rPr lang="en-US" dirty="0"/>
              <a:t>Brad Johnson, Clinical Professor, Teacher Education and Higher Education, School of Education (also rep. the Graduate Council)</a:t>
            </a:r>
          </a:p>
          <a:p>
            <a:pPr lvl="1">
              <a:lnSpc>
                <a:spcPct val="120000"/>
              </a:lnSpc>
              <a:spcBef>
                <a:spcPts val="0"/>
              </a:spcBef>
            </a:pPr>
            <a:r>
              <a:rPr lang="en-US" dirty="0"/>
              <a:t>Wade Maki, Senior Lecturer and BLS Program Director, College of Arts &amp; Sciences</a:t>
            </a:r>
          </a:p>
          <a:p>
            <a:pPr lvl="1">
              <a:lnSpc>
                <a:spcPct val="120000"/>
              </a:lnSpc>
              <a:spcBef>
                <a:spcPts val="0"/>
              </a:spcBef>
            </a:pPr>
            <a:r>
              <a:rPr lang="en-US" dirty="0"/>
              <a:t>Rachel Mills, Genetic Counseling, School of Health &amp; Human Sciences</a:t>
            </a:r>
          </a:p>
          <a:p>
            <a:pPr lvl="1">
              <a:lnSpc>
                <a:spcPct val="120000"/>
              </a:lnSpc>
              <a:spcBef>
                <a:spcPts val="0"/>
              </a:spcBef>
            </a:pPr>
            <a:r>
              <a:rPr lang="en-US" dirty="0"/>
              <a:t>Kevin Wells, Lecturer, Media Studies, College of Arts &amp; Sciences </a:t>
            </a:r>
          </a:p>
          <a:p>
            <a:pPr>
              <a:lnSpc>
                <a:spcPct val="120000"/>
              </a:lnSpc>
              <a:spcBef>
                <a:spcPts val="0"/>
              </a:spcBef>
            </a:pPr>
            <a:r>
              <a:rPr lang="en-US" b="1" dirty="0"/>
              <a:t>Tenured/Tenure Track Faculty </a:t>
            </a:r>
          </a:p>
          <a:p>
            <a:pPr lvl="1">
              <a:lnSpc>
                <a:spcPct val="120000"/>
              </a:lnSpc>
              <a:spcBef>
                <a:spcPts val="0"/>
              </a:spcBef>
            </a:pPr>
            <a:r>
              <a:rPr lang="en-US" dirty="0"/>
              <a:t>Sarah </a:t>
            </a:r>
            <a:r>
              <a:rPr lang="en-US" dirty="0" err="1"/>
              <a:t>Daynes</a:t>
            </a:r>
            <a:r>
              <a:rPr lang="en-US" dirty="0"/>
              <a:t>, Professor, Sociology, College of Arts &amp; Sciences (also rep. Faculty Senate)</a:t>
            </a:r>
          </a:p>
          <a:p>
            <a:pPr lvl="1">
              <a:lnSpc>
                <a:spcPct val="120000"/>
              </a:lnSpc>
              <a:spcBef>
                <a:spcPts val="0"/>
              </a:spcBef>
            </a:pPr>
            <a:r>
              <a:rPr lang="en-US" dirty="0"/>
              <a:t>Mark Fine, Professor, Human Development and Family Studies, School of Health &amp; Human Sciences</a:t>
            </a:r>
          </a:p>
          <a:p>
            <a:pPr lvl="1">
              <a:lnSpc>
                <a:spcPct val="120000"/>
              </a:lnSpc>
              <a:spcBef>
                <a:spcPts val="0"/>
              </a:spcBef>
            </a:pPr>
            <a:r>
              <a:rPr lang="en-US" dirty="0"/>
              <a:t>Heather Gert, Associate Professor and Department Head, Philosophy, College of Arts &amp; Sciences</a:t>
            </a:r>
          </a:p>
          <a:p>
            <a:pPr lvl="1">
              <a:lnSpc>
                <a:spcPct val="120000"/>
              </a:lnSpc>
              <a:spcBef>
                <a:spcPts val="0"/>
              </a:spcBef>
            </a:pPr>
            <a:r>
              <a:rPr lang="en-US" dirty="0"/>
              <a:t>Justin Harmon, Associate Professor, Community &amp; Therapeutic Recreation, School of Health &amp; Human Sciences</a:t>
            </a:r>
          </a:p>
          <a:p>
            <a:pPr lvl="1">
              <a:lnSpc>
                <a:spcPct val="120000"/>
              </a:lnSpc>
              <a:spcBef>
                <a:spcPts val="0"/>
              </a:spcBef>
            </a:pPr>
            <a:r>
              <a:rPr lang="en-US" dirty="0"/>
              <a:t>John </a:t>
            </a:r>
            <a:r>
              <a:rPr lang="en-US" dirty="0" err="1"/>
              <a:t>Lepri</a:t>
            </a:r>
            <a:r>
              <a:rPr lang="en-US" dirty="0"/>
              <a:t>, Professor, Biology, College of Arts &amp; Sciences</a:t>
            </a:r>
          </a:p>
          <a:p>
            <a:pPr lvl="1">
              <a:lnSpc>
                <a:spcPct val="120000"/>
              </a:lnSpc>
              <a:spcBef>
                <a:spcPts val="0"/>
              </a:spcBef>
            </a:pPr>
            <a:r>
              <a:rPr lang="en-US" dirty="0"/>
              <a:t>Stephanie Pickett, Associate Professor, Adult Health Nursing, School of Nursing</a:t>
            </a:r>
          </a:p>
          <a:p>
            <a:pPr lvl="1">
              <a:lnSpc>
                <a:spcPct val="120000"/>
              </a:lnSpc>
              <a:spcBef>
                <a:spcPts val="0"/>
              </a:spcBef>
            </a:pPr>
            <a:r>
              <a:rPr lang="en-US" dirty="0"/>
              <a:t>Debra Wallace, Professor, Senior Associate Dean of Research &amp; Innovation, Distinguished Professor, School of Nursing (also rep. the Research Advisory Council)</a:t>
            </a:r>
          </a:p>
          <a:p>
            <a:pPr lvl="1">
              <a:lnSpc>
                <a:spcPct val="120000"/>
              </a:lnSpc>
              <a:spcBef>
                <a:spcPts val="0"/>
              </a:spcBef>
            </a:pPr>
            <a:r>
              <a:rPr lang="en-US" dirty="0"/>
              <a:t>Kelly Wester, Professor and Department Chair, Counseling &amp; Educational Development, School of Education (chair of PRTF)</a:t>
            </a:r>
          </a:p>
          <a:p>
            <a:pPr lvl="1">
              <a:lnSpc>
                <a:spcPct val="120000"/>
              </a:lnSpc>
              <a:spcBef>
                <a:spcPts val="0"/>
              </a:spcBef>
            </a:pPr>
            <a:r>
              <a:rPr lang="en-US" dirty="0"/>
              <a:t>Ken White, Associate Professor and Associate Dean for Academic Affairs, College of Visual and Performing Arts</a:t>
            </a:r>
          </a:p>
        </p:txBody>
      </p:sp>
    </p:spTree>
    <p:extLst>
      <p:ext uri="{BB962C8B-B14F-4D97-AF65-F5344CB8AC3E}">
        <p14:creationId xmlns:p14="http://schemas.microsoft.com/office/powerpoint/2010/main" val="33105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1026D-3243-48D9-ECB2-D4CB1F96C5BD}"/>
              </a:ext>
            </a:extLst>
          </p:cNvPr>
          <p:cNvSpPr>
            <a:spLocks noGrp="1"/>
          </p:cNvSpPr>
          <p:nvPr>
            <p:ph type="title"/>
          </p:nvPr>
        </p:nvSpPr>
        <p:spPr/>
        <p:txBody>
          <a:bodyPr/>
          <a:lstStyle/>
          <a:p>
            <a:r>
              <a:rPr lang="en-US" dirty="0"/>
              <a:t>Today’s Open Forum</a:t>
            </a:r>
          </a:p>
        </p:txBody>
      </p:sp>
      <p:sp>
        <p:nvSpPr>
          <p:cNvPr id="3" name="Content Placeholder 2">
            <a:extLst>
              <a:ext uri="{FF2B5EF4-FFF2-40B4-BE49-F238E27FC236}">
                <a16:creationId xmlns:a16="http://schemas.microsoft.com/office/drawing/2014/main" id="{25AF0D3D-14BD-0C5C-11A3-8FF914CC1622}"/>
              </a:ext>
            </a:extLst>
          </p:cNvPr>
          <p:cNvSpPr>
            <a:spLocks noGrp="1"/>
          </p:cNvSpPr>
          <p:nvPr>
            <p:ph idx="1"/>
          </p:nvPr>
        </p:nvSpPr>
        <p:spPr>
          <a:xfrm>
            <a:off x="838200" y="1825625"/>
            <a:ext cx="6494929" cy="4351338"/>
          </a:xfrm>
        </p:spPr>
        <p:txBody>
          <a:bodyPr/>
          <a:lstStyle/>
          <a:p>
            <a:r>
              <a:rPr lang="en-US" dirty="0"/>
              <a:t>2 hours long</a:t>
            </a:r>
          </a:p>
          <a:p>
            <a:endParaRPr lang="en-US" dirty="0"/>
          </a:p>
          <a:p>
            <a:r>
              <a:rPr lang="en-US" dirty="0"/>
              <a:t>Goal is to provide a brief overview of the academic portfolio review timeline and field questions but more so take suggestions and comments</a:t>
            </a:r>
          </a:p>
          <a:p>
            <a:endParaRPr lang="en-US" dirty="0"/>
          </a:p>
          <a:p>
            <a:r>
              <a:rPr lang="en-US" dirty="0"/>
              <a:t>Please feel free to come and go as you need to</a:t>
            </a:r>
          </a:p>
        </p:txBody>
      </p:sp>
      <p:sp>
        <p:nvSpPr>
          <p:cNvPr id="5" name="TextBox 4">
            <a:extLst>
              <a:ext uri="{FF2B5EF4-FFF2-40B4-BE49-F238E27FC236}">
                <a16:creationId xmlns:a16="http://schemas.microsoft.com/office/drawing/2014/main" id="{4B969E5C-E525-41C3-865A-2F18123D5CC8}"/>
              </a:ext>
            </a:extLst>
          </p:cNvPr>
          <p:cNvSpPr txBox="1"/>
          <p:nvPr/>
        </p:nvSpPr>
        <p:spPr>
          <a:xfrm>
            <a:off x="8086166" y="4415677"/>
            <a:ext cx="3711388" cy="1015663"/>
          </a:xfrm>
          <a:prstGeom prst="rect">
            <a:avLst/>
          </a:prstGeom>
          <a:noFill/>
        </p:spPr>
        <p:txBody>
          <a:bodyPr wrap="square">
            <a:spAutoFit/>
          </a:bodyPr>
          <a:lstStyle/>
          <a:p>
            <a:r>
              <a:rPr lang="en-US" sz="2000" dirty="0"/>
              <a:t>PRTF Online Feedback Form</a:t>
            </a:r>
          </a:p>
          <a:p>
            <a:endParaRPr lang="en-US" sz="2000" dirty="0"/>
          </a:p>
          <a:p>
            <a:r>
              <a:rPr lang="en-US" sz="2000" dirty="0"/>
              <a:t>https://</a:t>
            </a:r>
            <a:r>
              <a:rPr lang="en-US" sz="2000" dirty="0" err="1"/>
              <a:t>go.uncg.edu</a:t>
            </a:r>
            <a:r>
              <a:rPr lang="en-US" sz="2000" dirty="0"/>
              <a:t>/</a:t>
            </a:r>
            <a:r>
              <a:rPr lang="en-US" sz="2000" dirty="0" err="1"/>
              <a:t>prtf_ff</a:t>
            </a:r>
            <a:r>
              <a:rPr lang="en-US" sz="2000" dirty="0"/>
              <a:t> </a:t>
            </a:r>
          </a:p>
        </p:txBody>
      </p:sp>
      <p:pic>
        <p:nvPicPr>
          <p:cNvPr id="7" name="Picture 6" descr="A qr code on a white background&#10;&#10;Description automatically generated">
            <a:extLst>
              <a:ext uri="{FF2B5EF4-FFF2-40B4-BE49-F238E27FC236}">
                <a16:creationId xmlns:a16="http://schemas.microsoft.com/office/drawing/2014/main" id="{0F917112-ADC9-43C9-FC03-51060DC8F5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6166" y="977473"/>
            <a:ext cx="3324784" cy="3289712"/>
          </a:xfrm>
          <a:prstGeom prst="rect">
            <a:avLst/>
          </a:prstGeom>
        </p:spPr>
      </p:pic>
    </p:spTree>
    <p:extLst>
      <p:ext uri="{BB962C8B-B14F-4D97-AF65-F5344CB8AC3E}">
        <p14:creationId xmlns:p14="http://schemas.microsoft.com/office/powerpoint/2010/main" val="384696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D992-17A4-2F22-21D5-DB61740EF452}"/>
              </a:ext>
            </a:extLst>
          </p:cNvPr>
          <p:cNvSpPr>
            <a:spLocks noGrp="1"/>
          </p:cNvSpPr>
          <p:nvPr>
            <p:ph type="title"/>
          </p:nvPr>
        </p:nvSpPr>
        <p:spPr/>
        <p:txBody>
          <a:bodyPr/>
          <a:lstStyle/>
          <a:p>
            <a:r>
              <a:rPr lang="en-US" dirty="0"/>
              <a:t>Academic Portfolio Review Initiative</a:t>
            </a:r>
          </a:p>
        </p:txBody>
      </p:sp>
      <p:sp>
        <p:nvSpPr>
          <p:cNvPr id="3" name="Content Placeholder 2">
            <a:extLst>
              <a:ext uri="{FF2B5EF4-FFF2-40B4-BE49-F238E27FC236}">
                <a16:creationId xmlns:a16="http://schemas.microsoft.com/office/drawing/2014/main" id="{2B93468F-F4A6-FAB2-35E1-E8425FFB0D46}"/>
              </a:ext>
            </a:extLst>
          </p:cNvPr>
          <p:cNvSpPr>
            <a:spLocks noGrp="1"/>
          </p:cNvSpPr>
          <p:nvPr>
            <p:ph idx="1"/>
          </p:nvPr>
        </p:nvSpPr>
        <p:spPr/>
        <p:txBody>
          <a:bodyPr/>
          <a:lstStyle/>
          <a:p>
            <a:r>
              <a:rPr lang="en-US" dirty="0"/>
              <a:t>Academic Portfolio Review Initiative Goals:</a:t>
            </a:r>
          </a:p>
          <a:p>
            <a:pPr marL="914400" lvl="1" indent="-457200">
              <a:buFont typeface="+mj-lt"/>
              <a:buAutoNum type="arabicPeriod"/>
            </a:pPr>
            <a:r>
              <a:rPr lang="en-US" dirty="0"/>
              <a:t>Strengthen academic programming to build upon academic distinction and strengths</a:t>
            </a:r>
          </a:p>
          <a:p>
            <a:pPr marL="914400" lvl="1" indent="-457200">
              <a:buFont typeface="+mj-lt"/>
              <a:buAutoNum type="arabicPeriod"/>
            </a:pPr>
            <a:r>
              <a:rPr lang="en-US" dirty="0"/>
              <a:t>Achieve financial sustainability; </a:t>
            </a:r>
          </a:p>
          <a:p>
            <a:pPr marL="914400" lvl="1" indent="-457200">
              <a:buFont typeface="+mj-lt"/>
              <a:buAutoNum type="arabicPeriod"/>
            </a:pPr>
            <a:r>
              <a:rPr lang="en-US" dirty="0"/>
              <a:t>Better align academic portfolio with student demand and workforce needs;</a:t>
            </a:r>
          </a:p>
          <a:p>
            <a:pPr marL="914400" lvl="1" indent="-457200">
              <a:buFont typeface="+mj-lt"/>
              <a:buAutoNum type="arabicPeriod"/>
            </a:pPr>
            <a:r>
              <a:rPr lang="en-US" dirty="0"/>
              <a:t>Enhance accessibility for and academic success of students. </a:t>
            </a:r>
          </a:p>
          <a:p>
            <a:pPr marL="914400" lvl="1" indent="-457200">
              <a:buFont typeface="+mj-lt"/>
              <a:buAutoNum type="arabicPeriod"/>
            </a:pPr>
            <a:endParaRPr lang="en-US" dirty="0"/>
          </a:p>
          <a:p>
            <a:endParaRPr lang="en-US" dirty="0"/>
          </a:p>
          <a:p>
            <a:pPr marL="914400" lvl="1" indent="-457200">
              <a:buFont typeface="+mj-lt"/>
              <a:buAutoNum type="arabicPeriod"/>
            </a:pPr>
            <a:endParaRPr lang="en-US" dirty="0"/>
          </a:p>
        </p:txBody>
      </p:sp>
    </p:spTree>
    <p:extLst>
      <p:ext uri="{BB962C8B-B14F-4D97-AF65-F5344CB8AC3E}">
        <p14:creationId xmlns:p14="http://schemas.microsoft.com/office/powerpoint/2010/main" val="200992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7E104-F0E8-8617-2F2A-6FB8788849E8}"/>
              </a:ext>
            </a:extLst>
          </p:cNvPr>
          <p:cNvSpPr>
            <a:spLocks noGrp="1"/>
          </p:cNvSpPr>
          <p:nvPr>
            <p:ph type="title"/>
          </p:nvPr>
        </p:nvSpPr>
        <p:spPr/>
        <p:txBody>
          <a:bodyPr/>
          <a:lstStyle/>
          <a:p>
            <a:r>
              <a:rPr lang="en-US" dirty="0"/>
              <a:t>Academic Portfolio Review Task Force</a:t>
            </a:r>
          </a:p>
        </p:txBody>
      </p:sp>
      <p:sp>
        <p:nvSpPr>
          <p:cNvPr id="3" name="Content Placeholder 2">
            <a:extLst>
              <a:ext uri="{FF2B5EF4-FFF2-40B4-BE49-F238E27FC236}">
                <a16:creationId xmlns:a16="http://schemas.microsoft.com/office/drawing/2014/main" id="{61F472BD-5F81-D5CF-C3E2-DB6C3B370806}"/>
              </a:ext>
            </a:extLst>
          </p:cNvPr>
          <p:cNvSpPr>
            <a:spLocks noGrp="1"/>
          </p:cNvSpPr>
          <p:nvPr>
            <p:ph idx="1"/>
          </p:nvPr>
        </p:nvSpPr>
        <p:spPr/>
        <p:txBody>
          <a:bodyPr>
            <a:normAutofit fontScale="92500" lnSpcReduction="20000"/>
          </a:bodyPr>
          <a:lstStyle/>
          <a:p>
            <a:r>
              <a:rPr lang="en-US" dirty="0"/>
              <a:t>PRTF Charge (provided in April 2023):</a:t>
            </a:r>
          </a:p>
          <a:p>
            <a:pPr lvl="1"/>
            <a:r>
              <a:rPr lang="en-US" dirty="0"/>
              <a:t>Develop a rubric for program review, including </a:t>
            </a:r>
          </a:p>
          <a:p>
            <a:pPr lvl="2"/>
            <a:r>
              <a:rPr lang="en-US" dirty="0"/>
              <a:t>(a) consideration of potential weighting of the various data categories, and </a:t>
            </a:r>
          </a:p>
          <a:p>
            <a:pPr lvl="2"/>
            <a:r>
              <a:rPr lang="en-US" dirty="0"/>
              <a:t>(b) the identification of any differences in the evaluation criteria used and/or weighting applied between undergraduate and graduate programs</a:t>
            </a:r>
          </a:p>
          <a:p>
            <a:pPr lvl="1"/>
            <a:r>
              <a:rPr lang="en-US" dirty="0"/>
              <a:t>Review and assess metrics and data sources with insights from the data team that has been established</a:t>
            </a:r>
          </a:p>
          <a:p>
            <a:pPr lvl="1"/>
            <a:r>
              <a:rPr lang="en-US" dirty="0"/>
              <a:t>Determine what qualitative (contextual) data should be assessed, including the quantity of materials</a:t>
            </a:r>
          </a:p>
          <a:p>
            <a:pPr lvl="1"/>
            <a:r>
              <a:rPr lang="en-US" dirty="0"/>
              <a:t>Leave their discipline and unit mindsets “at the door” and adopt a University mindset.</a:t>
            </a:r>
          </a:p>
          <a:p>
            <a:pPr lvl="1"/>
            <a:r>
              <a:rPr lang="en-US" dirty="0"/>
              <a:t>Host open forums to provide faculty and staff engagement and opportunities for input.</a:t>
            </a:r>
          </a:p>
          <a:p>
            <a:pPr lvl="1"/>
            <a:endParaRPr lang="en-US" dirty="0"/>
          </a:p>
          <a:p>
            <a:pPr marL="0" indent="0" algn="ctr">
              <a:buNone/>
            </a:pPr>
            <a:r>
              <a:rPr lang="en-US" sz="3500" i="1" dirty="0">
                <a:solidFill>
                  <a:schemeClr val="accent1"/>
                </a:solidFill>
              </a:rPr>
              <a:t>PRTF is not responsible for making program decisions</a:t>
            </a:r>
          </a:p>
        </p:txBody>
      </p:sp>
    </p:spTree>
    <p:extLst>
      <p:ext uri="{BB962C8B-B14F-4D97-AF65-F5344CB8AC3E}">
        <p14:creationId xmlns:p14="http://schemas.microsoft.com/office/powerpoint/2010/main" val="74732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00788-5DF4-6602-EFF7-5BE1F0911B49}"/>
              </a:ext>
            </a:extLst>
          </p:cNvPr>
          <p:cNvSpPr>
            <a:spLocks noGrp="1"/>
          </p:cNvSpPr>
          <p:nvPr>
            <p:ph type="title"/>
          </p:nvPr>
        </p:nvSpPr>
        <p:spPr/>
        <p:txBody>
          <a:bodyPr/>
          <a:lstStyle/>
          <a:p>
            <a:r>
              <a:rPr lang="en-US" dirty="0"/>
              <a:t>Academic Portfolio Review Timeline</a:t>
            </a:r>
          </a:p>
        </p:txBody>
      </p:sp>
      <p:graphicFrame>
        <p:nvGraphicFramePr>
          <p:cNvPr id="4" name="Table 4">
            <a:extLst>
              <a:ext uri="{FF2B5EF4-FFF2-40B4-BE49-F238E27FC236}">
                <a16:creationId xmlns:a16="http://schemas.microsoft.com/office/drawing/2014/main" id="{A30BFB8B-761B-FD32-4AE2-D512BEAB8F04}"/>
              </a:ext>
            </a:extLst>
          </p:cNvPr>
          <p:cNvGraphicFramePr>
            <a:graphicFrameLocks noGrp="1"/>
          </p:cNvGraphicFramePr>
          <p:nvPr>
            <p:ph idx="1"/>
            <p:extLst>
              <p:ext uri="{D42A27DB-BD31-4B8C-83A1-F6EECF244321}">
                <p14:modId xmlns:p14="http://schemas.microsoft.com/office/powerpoint/2010/main" val="159538401"/>
              </p:ext>
            </p:extLst>
          </p:nvPr>
        </p:nvGraphicFramePr>
        <p:xfrm>
          <a:off x="488730" y="1447254"/>
          <a:ext cx="10865070" cy="4582160"/>
        </p:xfrm>
        <a:graphic>
          <a:graphicData uri="http://schemas.openxmlformats.org/drawingml/2006/table">
            <a:tbl>
              <a:tblPr firstRow="1" bandRow="1">
                <a:tableStyleId>{5C22544A-7EE6-4342-B048-85BDC9FD1C3A}</a:tableStyleId>
              </a:tblPr>
              <a:tblGrid>
                <a:gridCol w="4035972">
                  <a:extLst>
                    <a:ext uri="{9D8B030D-6E8A-4147-A177-3AD203B41FA5}">
                      <a16:colId xmlns:a16="http://schemas.microsoft.com/office/drawing/2014/main" val="3236956156"/>
                    </a:ext>
                  </a:extLst>
                </a:gridCol>
                <a:gridCol w="2327452">
                  <a:extLst>
                    <a:ext uri="{9D8B030D-6E8A-4147-A177-3AD203B41FA5}">
                      <a16:colId xmlns:a16="http://schemas.microsoft.com/office/drawing/2014/main" val="2007320287"/>
                    </a:ext>
                  </a:extLst>
                </a:gridCol>
                <a:gridCol w="4501646">
                  <a:extLst>
                    <a:ext uri="{9D8B030D-6E8A-4147-A177-3AD203B41FA5}">
                      <a16:colId xmlns:a16="http://schemas.microsoft.com/office/drawing/2014/main" val="1257571525"/>
                    </a:ext>
                  </a:extLst>
                </a:gridCol>
              </a:tblGrid>
              <a:tr h="370840">
                <a:tc>
                  <a:txBody>
                    <a:bodyPr/>
                    <a:lstStyle/>
                    <a:p>
                      <a:r>
                        <a:rPr lang="en-US" dirty="0"/>
                        <a:t>Description</a:t>
                      </a:r>
                    </a:p>
                  </a:txBody>
                  <a:tcPr/>
                </a:tc>
                <a:tc>
                  <a:txBody>
                    <a:bodyPr/>
                    <a:lstStyle/>
                    <a:p>
                      <a:r>
                        <a:rPr lang="en-US" dirty="0"/>
                        <a:t>Dates</a:t>
                      </a:r>
                    </a:p>
                  </a:txBody>
                  <a:tcPr/>
                </a:tc>
                <a:tc>
                  <a:txBody>
                    <a:bodyPr/>
                    <a:lstStyle/>
                    <a:p>
                      <a:r>
                        <a:rPr lang="en-US" dirty="0"/>
                        <a:t>Responsibility</a:t>
                      </a:r>
                    </a:p>
                  </a:txBody>
                  <a:tcPr/>
                </a:tc>
                <a:extLst>
                  <a:ext uri="{0D108BD9-81ED-4DB2-BD59-A6C34878D82A}">
                    <a16:rowId xmlns:a16="http://schemas.microsoft.com/office/drawing/2014/main" val="1541287379"/>
                  </a:ext>
                </a:extLst>
              </a:tr>
              <a:tr h="370840">
                <a:tc>
                  <a:txBody>
                    <a:bodyPr/>
                    <a:lstStyle/>
                    <a:p>
                      <a:r>
                        <a:rPr lang="en-US" dirty="0"/>
                        <a:t>Proposal for Portfolio Review Process</a:t>
                      </a:r>
                    </a:p>
                  </a:txBody>
                  <a:tcPr/>
                </a:tc>
                <a:tc>
                  <a:txBody>
                    <a:bodyPr/>
                    <a:lstStyle/>
                    <a:p>
                      <a:r>
                        <a:rPr lang="en-US" dirty="0"/>
                        <a:t>12/2022-4/2023</a:t>
                      </a:r>
                    </a:p>
                  </a:txBody>
                  <a:tcPr/>
                </a:tc>
                <a:tc>
                  <a:txBody>
                    <a:bodyPr/>
                    <a:lstStyle/>
                    <a:p>
                      <a:r>
                        <a:rPr lang="en-US" dirty="0"/>
                        <a:t>Dean’s working group/Provost</a:t>
                      </a:r>
                    </a:p>
                  </a:txBody>
                  <a:tcPr/>
                </a:tc>
                <a:extLst>
                  <a:ext uri="{0D108BD9-81ED-4DB2-BD59-A6C34878D82A}">
                    <a16:rowId xmlns:a16="http://schemas.microsoft.com/office/drawing/2014/main" val="3611798010"/>
                  </a:ext>
                </a:extLst>
              </a:tr>
              <a:tr h="370840">
                <a:tc>
                  <a:txBody>
                    <a:bodyPr/>
                    <a:lstStyle/>
                    <a:p>
                      <a:r>
                        <a:rPr lang="en-US" dirty="0"/>
                        <a:t>Process and Timeline shared with others on campus</a:t>
                      </a:r>
                    </a:p>
                  </a:txBody>
                  <a:tcPr/>
                </a:tc>
                <a:tc>
                  <a:txBody>
                    <a:bodyPr/>
                    <a:lstStyle/>
                    <a:p>
                      <a:r>
                        <a:rPr lang="en-US" dirty="0"/>
                        <a:t>3/13/2023-3/23</a:t>
                      </a:r>
                    </a:p>
                  </a:txBody>
                  <a:tcPr/>
                </a:tc>
                <a:tc>
                  <a:txBody>
                    <a:bodyPr/>
                    <a:lstStyle/>
                    <a:p>
                      <a:r>
                        <a:rPr lang="en-US" dirty="0"/>
                        <a:t>Provost/Faculty/Deans</a:t>
                      </a:r>
                    </a:p>
                  </a:txBody>
                  <a:tcPr/>
                </a:tc>
                <a:extLst>
                  <a:ext uri="{0D108BD9-81ED-4DB2-BD59-A6C34878D82A}">
                    <a16:rowId xmlns:a16="http://schemas.microsoft.com/office/drawing/2014/main" val="1606666352"/>
                  </a:ext>
                </a:extLst>
              </a:tr>
              <a:tr h="370840">
                <a:tc>
                  <a:txBody>
                    <a:bodyPr/>
                    <a:lstStyle/>
                    <a:p>
                      <a:r>
                        <a:rPr lang="en-US" dirty="0"/>
                        <a:t>PRTF formation, charge, and development of rubric</a:t>
                      </a:r>
                    </a:p>
                  </a:txBody>
                  <a:tcPr/>
                </a:tc>
                <a:tc>
                  <a:txBody>
                    <a:bodyPr/>
                    <a:lstStyle/>
                    <a:p>
                      <a:r>
                        <a:rPr lang="en-US" dirty="0"/>
                        <a:t>3/28-8/2</a:t>
                      </a:r>
                    </a:p>
                  </a:txBody>
                  <a:tcPr/>
                </a:tc>
                <a:tc>
                  <a:txBody>
                    <a:bodyPr/>
                    <a:lstStyle/>
                    <a:p>
                      <a:r>
                        <a:rPr lang="en-US" dirty="0"/>
                        <a:t>Provost/PRTF members</a:t>
                      </a:r>
                    </a:p>
                  </a:txBody>
                  <a:tcPr/>
                </a:tc>
                <a:extLst>
                  <a:ext uri="{0D108BD9-81ED-4DB2-BD59-A6C34878D82A}">
                    <a16:rowId xmlns:a16="http://schemas.microsoft.com/office/drawing/2014/main" val="2200417342"/>
                  </a:ext>
                </a:extLst>
              </a:tr>
              <a:tr h="370840">
                <a:tc>
                  <a:txBody>
                    <a:bodyPr/>
                    <a:lstStyle/>
                    <a:p>
                      <a:r>
                        <a:rPr lang="en-US" b="1" dirty="0"/>
                        <a:t>PRTF shares rubric and receives feedback from campus</a:t>
                      </a:r>
                    </a:p>
                  </a:txBody>
                  <a:tcPr/>
                </a:tc>
                <a:tc>
                  <a:txBody>
                    <a:bodyPr/>
                    <a:lstStyle/>
                    <a:p>
                      <a:r>
                        <a:rPr lang="en-US" b="1" dirty="0"/>
                        <a:t>8/2-9/1</a:t>
                      </a:r>
                    </a:p>
                  </a:txBody>
                  <a:tcPr/>
                </a:tc>
                <a:tc>
                  <a:txBody>
                    <a:bodyPr/>
                    <a:lstStyle/>
                    <a:p>
                      <a:r>
                        <a:rPr lang="en-US" b="1" dirty="0"/>
                        <a:t>PRTF/Faculty/Staff</a:t>
                      </a:r>
                    </a:p>
                  </a:txBody>
                  <a:tcPr/>
                </a:tc>
                <a:extLst>
                  <a:ext uri="{0D108BD9-81ED-4DB2-BD59-A6C34878D82A}">
                    <a16:rowId xmlns:a16="http://schemas.microsoft.com/office/drawing/2014/main" val="2580233842"/>
                  </a:ext>
                </a:extLst>
              </a:tr>
              <a:tr h="370840">
                <a:tc>
                  <a:txBody>
                    <a:bodyPr/>
                    <a:lstStyle/>
                    <a:p>
                      <a:r>
                        <a:rPr lang="en-US" dirty="0"/>
                        <a:t>PRTF refines and clarifies rubric for campus</a:t>
                      </a:r>
                    </a:p>
                  </a:txBody>
                  <a:tcPr/>
                </a:tc>
                <a:tc>
                  <a:txBody>
                    <a:bodyPr/>
                    <a:lstStyle/>
                    <a:p>
                      <a:r>
                        <a:rPr lang="en-US" dirty="0"/>
                        <a:t>9/1-9/15</a:t>
                      </a:r>
                    </a:p>
                  </a:txBody>
                  <a:tcPr/>
                </a:tc>
                <a:tc>
                  <a:txBody>
                    <a:bodyPr/>
                    <a:lstStyle/>
                    <a:p>
                      <a:r>
                        <a:rPr lang="en-US" dirty="0"/>
                        <a:t>PRTF</a:t>
                      </a:r>
                    </a:p>
                  </a:txBody>
                  <a:tcPr/>
                </a:tc>
                <a:extLst>
                  <a:ext uri="{0D108BD9-81ED-4DB2-BD59-A6C34878D82A}">
                    <a16:rowId xmlns:a16="http://schemas.microsoft.com/office/drawing/2014/main" val="2691510960"/>
                  </a:ext>
                </a:extLst>
              </a:tr>
              <a:tr h="370840">
                <a:tc>
                  <a:txBody>
                    <a:bodyPr/>
                    <a:lstStyle/>
                    <a:p>
                      <a:r>
                        <a:rPr lang="en-US" dirty="0"/>
                        <a:t>Rubric is publicized and utilized in program evaluation</a:t>
                      </a:r>
                    </a:p>
                  </a:txBody>
                  <a:tcPr/>
                </a:tc>
                <a:tc>
                  <a:txBody>
                    <a:bodyPr/>
                    <a:lstStyle/>
                    <a:p>
                      <a:r>
                        <a:rPr lang="en-US" dirty="0"/>
                        <a:t>9/18-12/15</a:t>
                      </a:r>
                    </a:p>
                  </a:txBody>
                  <a:tcPr/>
                </a:tc>
                <a:tc>
                  <a:txBody>
                    <a:bodyPr/>
                    <a:lstStyle/>
                    <a:p>
                      <a:r>
                        <a:rPr lang="en-US" dirty="0"/>
                        <a:t>Deans and Unit level committees established by Deans</a:t>
                      </a:r>
                    </a:p>
                  </a:txBody>
                  <a:tcPr/>
                </a:tc>
                <a:extLst>
                  <a:ext uri="{0D108BD9-81ED-4DB2-BD59-A6C34878D82A}">
                    <a16:rowId xmlns:a16="http://schemas.microsoft.com/office/drawing/2014/main" val="3702231547"/>
                  </a:ext>
                </a:extLst>
              </a:tr>
              <a:tr h="370840">
                <a:tc>
                  <a:txBody>
                    <a:bodyPr/>
                    <a:lstStyle/>
                    <a:p>
                      <a:r>
                        <a:rPr lang="en-US" dirty="0"/>
                        <a:t>Recommendations regarding program continuation/discontinuation</a:t>
                      </a:r>
                    </a:p>
                  </a:txBody>
                  <a:tcPr/>
                </a:tc>
                <a:tc>
                  <a:txBody>
                    <a:bodyPr/>
                    <a:lstStyle/>
                    <a:p>
                      <a:r>
                        <a:rPr lang="en-US" dirty="0"/>
                        <a:t>1/8/24-2/1</a:t>
                      </a:r>
                    </a:p>
                  </a:txBody>
                  <a:tcPr/>
                </a:tc>
                <a:tc>
                  <a:txBody>
                    <a:bodyPr/>
                    <a:lstStyle/>
                    <a:p>
                      <a:r>
                        <a:rPr lang="en-US" dirty="0"/>
                        <a:t>Deans/Provost/Chancellor</a:t>
                      </a:r>
                    </a:p>
                  </a:txBody>
                  <a:tcPr/>
                </a:tc>
                <a:extLst>
                  <a:ext uri="{0D108BD9-81ED-4DB2-BD59-A6C34878D82A}">
                    <a16:rowId xmlns:a16="http://schemas.microsoft.com/office/drawing/2014/main" val="2424292098"/>
                  </a:ext>
                </a:extLst>
              </a:tr>
            </a:tbl>
          </a:graphicData>
        </a:graphic>
      </p:graphicFrame>
      <p:sp>
        <p:nvSpPr>
          <p:cNvPr id="3" name="Left Arrow Callout 2">
            <a:extLst>
              <a:ext uri="{FF2B5EF4-FFF2-40B4-BE49-F238E27FC236}">
                <a16:creationId xmlns:a16="http://schemas.microsoft.com/office/drawing/2014/main" id="{3F5F6753-CC4E-5564-3235-F6332BA8B8CC}"/>
              </a:ext>
            </a:extLst>
          </p:cNvPr>
          <p:cNvSpPr/>
          <p:nvPr/>
        </p:nvSpPr>
        <p:spPr>
          <a:xfrm>
            <a:off x="9419573" y="4644462"/>
            <a:ext cx="2630465" cy="1532568"/>
          </a:xfrm>
          <a:prstGeom prst="left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Data compilation and reporting</a:t>
            </a:r>
          </a:p>
        </p:txBody>
      </p:sp>
    </p:spTree>
    <p:extLst>
      <p:ext uri="{BB962C8B-B14F-4D97-AF65-F5344CB8AC3E}">
        <p14:creationId xmlns:p14="http://schemas.microsoft.com/office/powerpoint/2010/main" val="23995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E0FE8-8C77-2259-99AC-7BCC07B910E3}"/>
              </a:ext>
            </a:extLst>
          </p:cNvPr>
          <p:cNvSpPr>
            <a:spLocks noGrp="1"/>
          </p:cNvSpPr>
          <p:nvPr>
            <p:ph type="title"/>
          </p:nvPr>
        </p:nvSpPr>
        <p:spPr/>
        <p:txBody>
          <a:bodyPr/>
          <a:lstStyle/>
          <a:p>
            <a:r>
              <a:rPr lang="en-US" dirty="0"/>
              <a:t>Data Availability for Rubric - Initial</a:t>
            </a:r>
          </a:p>
        </p:txBody>
      </p:sp>
      <p:sp>
        <p:nvSpPr>
          <p:cNvPr id="3" name="Content Placeholder 2">
            <a:extLst>
              <a:ext uri="{FF2B5EF4-FFF2-40B4-BE49-F238E27FC236}">
                <a16:creationId xmlns:a16="http://schemas.microsoft.com/office/drawing/2014/main" id="{C0B863F4-5837-8683-463B-1A6FC090A3B6}"/>
              </a:ext>
            </a:extLst>
          </p:cNvPr>
          <p:cNvSpPr>
            <a:spLocks noGrp="1"/>
          </p:cNvSpPr>
          <p:nvPr>
            <p:ph sz="half" idx="1"/>
          </p:nvPr>
        </p:nvSpPr>
        <p:spPr>
          <a:xfrm>
            <a:off x="838200" y="1403130"/>
            <a:ext cx="5181600" cy="5265683"/>
          </a:xfrm>
        </p:spPr>
        <p:txBody>
          <a:bodyPr>
            <a:normAutofit fontScale="77500" lnSpcReduction="20000"/>
          </a:bodyPr>
          <a:lstStyle/>
          <a:p>
            <a:pPr marL="514350" indent="-514350">
              <a:buFont typeface="+mj-lt"/>
              <a:buAutoNum type="arabicPeriod"/>
            </a:pPr>
            <a:r>
              <a:rPr lang="en-US" dirty="0"/>
              <a:t>Cost and Revenue of Delivery</a:t>
            </a:r>
          </a:p>
          <a:p>
            <a:pPr lvl="1"/>
            <a:r>
              <a:rPr lang="en-US" dirty="0"/>
              <a:t>Faculty and staff FTE</a:t>
            </a:r>
          </a:p>
          <a:p>
            <a:pPr lvl="1"/>
            <a:r>
              <a:rPr lang="en-US" dirty="0"/>
              <a:t>Personnel and non-personnel spending</a:t>
            </a:r>
          </a:p>
          <a:p>
            <a:pPr lvl="1"/>
            <a:r>
              <a:rPr lang="en-US" dirty="0"/>
              <a:t>Revenue for department (tuition, differential tuition, state appropriation, </a:t>
            </a:r>
            <a:r>
              <a:rPr lang="en-US" dirty="0" err="1"/>
              <a:t>etc</a:t>
            </a:r>
            <a:r>
              <a:rPr lang="en-US" dirty="0"/>
              <a:t>)</a:t>
            </a:r>
          </a:p>
          <a:p>
            <a:pPr lvl="1"/>
            <a:r>
              <a:rPr lang="en-US" dirty="0"/>
              <a:t>Credit hour production</a:t>
            </a:r>
          </a:p>
          <a:p>
            <a:pPr lvl="1"/>
            <a:r>
              <a:rPr lang="en-US" dirty="0"/>
              <a:t>Cost per credit hour</a:t>
            </a:r>
          </a:p>
          <a:p>
            <a:pPr marL="514350" indent="-514350">
              <a:buFont typeface="+mj-lt"/>
              <a:buAutoNum type="arabicPeriod"/>
            </a:pPr>
            <a:r>
              <a:rPr lang="en-US" dirty="0"/>
              <a:t>Academic Program Demand &amp; Instructional Productivity</a:t>
            </a:r>
          </a:p>
          <a:p>
            <a:pPr lvl="1"/>
            <a:r>
              <a:rPr lang="en-US" dirty="0"/>
              <a:t>Applications, admits, enrolls</a:t>
            </a:r>
          </a:p>
          <a:p>
            <a:pPr lvl="1"/>
            <a:r>
              <a:rPr lang="en-US" dirty="0"/>
              <a:t>Trend in headcount enrollment</a:t>
            </a:r>
          </a:p>
          <a:p>
            <a:pPr lvl="1"/>
            <a:r>
              <a:rPr lang="en-US" dirty="0"/>
              <a:t>Number of degrees awarded</a:t>
            </a:r>
          </a:p>
          <a:p>
            <a:pPr marL="514350" indent="-514350">
              <a:buFont typeface="+mj-lt"/>
              <a:buAutoNum type="arabicPeriod"/>
            </a:pPr>
            <a:r>
              <a:rPr lang="en-US" dirty="0"/>
              <a:t>External Grants &amp; Contracts</a:t>
            </a:r>
          </a:p>
          <a:p>
            <a:pPr lvl="1"/>
            <a:r>
              <a:rPr lang="en-US" dirty="0"/>
              <a:t>Total grant and contract submissions, awards, and expenditures</a:t>
            </a:r>
          </a:p>
          <a:p>
            <a:pPr lvl="1"/>
            <a:r>
              <a:rPr lang="en-US" dirty="0"/>
              <a:t>Grant-related student support</a:t>
            </a:r>
          </a:p>
        </p:txBody>
      </p:sp>
      <p:sp>
        <p:nvSpPr>
          <p:cNvPr id="4" name="Content Placeholder 3">
            <a:extLst>
              <a:ext uri="{FF2B5EF4-FFF2-40B4-BE49-F238E27FC236}">
                <a16:creationId xmlns:a16="http://schemas.microsoft.com/office/drawing/2014/main" id="{FD994BC9-FA4F-85DD-63CC-DA48C4D09672}"/>
              </a:ext>
            </a:extLst>
          </p:cNvPr>
          <p:cNvSpPr>
            <a:spLocks noGrp="1"/>
          </p:cNvSpPr>
          <p:nvPr>
            <p:ph sz="half" idx="2"/>
          </p:nvPr>
        </p:nvSpPr>
        <p:spPr>
          <a:xfrm>
            <a:off x="6172200" y="1403130"/>
            <a:ext cx="5181600" cy="5265683"/>
          </a:xfrm>
        </p:spPr>
        <p:txBody>
          <a:bodyPr>
            <a:normAutofit fontScale="77500" lnSpcReduction="20000"/>
          </a:bodyPr>
          <a:lstStyle/>
          <a:p>
            <a:pPr marL="514350" indent="-514350">
              <a:buFont typeface="+mj-lt"/>
              <a:buAutoNum type="arabicPeriod" startAt="4"/>
            </a:pPr>
            <a:r>
              <a:rPr lang="en-US" dirty="0"/>
              <a:t>Student Success – Undergrad</a:t>
            </a:r>
          </a:p>
          <a:p>
            <a:pPr lvl="1"/>
            <a:r>
              <a:rPr lang="en-US" dirty="0"/>
              <a:t>First-year course completion rate</a:t>
            </a:r>
          </a:p>
          <a:p>
            <a:pPr lvl="1"/>
            <a:r>
              <a:rPr lang="en-US" dirty="0"/>
              <a:t>Graduation rate</a:t>
            </a:r>
          </a:p>
          <a:p>
            <a:pPr lvl="1"/>
            <a:r>
              <a:rPr lang="en-US" dirty="0"/>
              <a:t>Degree efficiency (number of hours completed upon graduation)</a:t>
            </a:r>
          </a:p>
          <a:p>
            <a:pPr marL="514350" indent="-514350">
              <a:buFont typeface="+mj-lt"/>
              <a:buAutoNum type="arabicPeriod" startAt="4"/>
            </a:pPr>
            <a:r>
              <a:rPr lang="en-US" dirty="0"/>
              <a:t>Student Success – Graduate</a:t>
            </a:r>
          </a:p>
          <a:p>
            <a:pPr lvl="1"/>
            <a:r>
              <a:rPr lang="en-US" dirty="0"/>
              <a:t>Time extensions granted as a percentage of program enrollment</a:t>
            </a:r>
          </a:p>
          <a:p>
            <a:pPr lvl="1"/>
            <a:r>
              <a:rPr lang="en-US" dirty="0"/>
              <a:t>Dismissals and probation as percentage of program enrollment</a:t>
            </a:r>
          </a:p>
          <a:p>
            <a:pPr lvl="1"/>
            <a:r>
              <a:rPr lang="en-US" dirty="0"/>
              <a:t>Number of extension credits</a:t>
            </a:r>
          </a:p>
          <a:p>
            <a:pPr marL="514350" indent="-514350">
              <a:buFont typeface="+mj-lt"/>
              <a:buAutoNum type="arabicPeriod" startAt="4"/>
            </a:pPr>
            <a:r>
              <a:rPr lang="en-US" dirty="0"/>
              <a:t>Labor Market &amp; Workforce Reliance</a:t>
            </a:r>
          </a:p>
          <a:p>
            <a:pPr lvl="1"/>
            <a:r>
              <a:rPr lang="en-US" dirty="0"/>
              <a:t>Job growth</a:t>
            </a:r>
          </a:p>
          <a:p>
            <a:pPr lvl="1"/>
            <a:r>
              <a:rPr lang="en-US" dirty="0"/>
              <a:t>Job openings</a:t>
            </a:r>
          </a:p>
          <a:p>
            <a:pPr marL="514350" indent="-514350">
              <a:buFont typeface="+mj-lt"/>
              <a:buAutoNum type="arabicPeriod" startAt="4"/>
            </a:pPr>
            <a:r>
              <a:rPr lang="en-US" dirty="0"/>
              <a:t>TBD: Qualitative/Contextual data</a:t>
            </a:r>
          </a:p>
          <a:p>
            <a:pPr lvl="1"/>
            <a:r>
              <a:rPr lang="en-US" dirty="0"/>
              <a:t>Contextual information relevant to program and associated with data in items 1 – 6</a:t>
            </a:r>
          </a:p>
          <a:p>
            <a:pPr marL="971550" lvl="1" indent="-514350">
              <a:buFont typeface="+mj-lt"/>
              <a:buAutoNum type="arabicPeriod"/>
            </a:pPr>
            <a:endParaRPr lang="en-US" dirty="0"/>
          </a:p>
        </p:txBody>
      </p:sp>
    </p:spTree>
    <p:extLst>
      <p:ext uri="{BB962C8B-B14F-4D97-AF65-F5344CB8AC3E}">
        <p14:creationId xmlns:p14="http://schemas.microsoft.com/office/powerpoint/2010/main" val="1887469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E0FE8-8C77-2259-99AC-7BCC07B910E3}"/>
              </a:ext>
            </a:extLst>
          </p:cNvPr>
          <p:cNvSpPr>
            <a:spLocks noGrp="1"/>
          </p:cNvSpPr>
          <p:nvPr>
            <p:ph type="title"/>
          </p:nvPr>
        </p:nvSpPr>
        <p:spPr/>
        <p:txBody>
          <a:bodyPr/>
          <a:lstStyle/>
          <a:p>
            <a:r>
              <a:rPr lang="en-US" dirty="0"/>
              <a:t>Data Availability for Rubric - Revised</a:t>
            </a:r>
          </a:p>
        </p:txBody>
      </p:sp>
      <p:sp>
        <p:nvSpPr>
          <p:cNvPr id="3" name="Content Placeholder 2">
            <a:extLst>
              <a:ext uri="{FF2B5EF4-FFF2-40B4-BE49-F238E27FC236}">
                <a16:creationId xmlns:a16="http://schemas.microsoft.com/office/drawing/2014/main" id="{C0B863F4-5837-8683-463B-1A6FC090A3B6}"/>
              </a:ext>
            </a:extLst>
          </p:cNvPr>
          <p:cNvSpPr>
            <a:spLocks noGrp="1"/>
          </p:cNvSpPr>
          <p:nvPr>
            <p:ph sz="half" idx="1"/>
          </p:nvPr>
        </p:nvSpPr>
        <p:spPr>
          <a:xfrm>
            <a:off x="838200" y="1434662"/>
            <a:ext cx="5181600" cy="5297213"/>
          </a:xfrm>
        </p:spPr>
        <p:txBody>
          <a:bodyPr>
            <a:normAutofit fontScale="62500" lnSpcReduction="20000"/>
          </a:bodyPr>
          <a:lstStyle/>
          <a:p>
            <a:pPr marL="514350" indent="-514350">
              <a:buFont typeface="+mj-lt"/>
              <a:buAutoNum type="arabicPeriod"/>
            </a:pPr>
            <a:r>
              <a:rPr lang="en-US" dirty="0"/>
              <a:t>Cost and Revenue of Delivery</a:t>
            </a:r>
          </a:p>
          <a:p>
            <a:pPr lvl="1"/>
            <a:r>
              <a:rPr lang="en-US" dirty="0"/>
              <a:t>Faculty and staff FTE</a:t>
            </a:r>
          </a:p>
          <a:p>
            <a:pPr lvl="1"/>
            <a:r>
              <a:rPr lang="en-US" dirty="0"/>
              <a:t>Personnel and non-personnel spending</a:t>
            </a:r>
          </a:p>
          <a:p>
            <a:pPr lvl="1"/>
            <a:r>
              <a:rPr lang="en-US" dirty="0"/>
              <a:t>Revenue for department (tuition, differential tuition, state appropriation, </a:t>
            </a:r>
            <a:r>
              <a:rPr lang="en-US" dirty="0" err="1"/>
              <a:t>etc</a:t>
            </a:r>
            <a:r>
              <a:rPr lang="en-US" dirty="0"/>
              <a:t>)</a:t>
            </a:r>
          </a:p>
          <a:p>
            <a:pPr lvl="1"/>
            <a:r>
              <a:rPr lang="en-US" dirty="0"/>
              <a:t>Credit hour production</a:t>
            </a:r>
          </a:p>
          <a:p>
            <a:pPr lvl="1"/>
            <a:r>
              <a:rPr lang="en-US" dirty="0"/>
              <a:t>Cost per credit hour</a:t>
            </a:r>
          </a:p>
          <a:p>
            <a:pPr marL="514350" indent="-514350">
              <a:buFont typeface="+mj-lt"/>
              <a:buAutoNum type="arabicPeriod"/>
            </a:pPr>
            <a:r>
              <a:rPr lang="en-US" dirty="0"/>
              <a:t>Academic Program Demand &amp; Instructional Productivity</a:t>
            </a:r>
          </a:p>
          <a:p>
            <a:pPr lvl="1"/>
            <a:r>
              <a:rPr lang="en-US" dirty="0"/>
              <a:t>Applications, admits, enrolls</a:t>
            </a:r>
          </a:p>
          <a:p>
            <a:pPr lvl="1"/>
            <a:r>
              <a:rPr lang="en-US" dirty="0"/>
              <a:t>Trend in headcount enrollment</a:t>
            </a:r>
          </a:p>
          <a:p>
            <a:pPr lvl="1"/>
            <a:r>
              <a:rPr lang="en-US" dirty="0"/>
              <a:t>Number of degrees awarded</a:t>
            </a:r>
          </a:p>
          <a:p>
            <a:pPr marL="514350" indent="-514350">
              <a:buFont typeface="+mj-lt"/>
              <a:buAutoNum type="arabicPeriod"/>
            </a:pPr>
            <a:r>
              <a:rPr lang="en-US" dirty="0"/>
              <a:t>External Grants &amp; Contracts</a:t>
            </a:r>
          </a:p>
          <a:p>
            <a:pPr lvl="1"/>
            <a:r>
              <a:rPr lang="en-US" dirty="0"/>
              <a:t>Total grant and contract submissions, awards, and expenditures</a:t>
            </a:r>
          </a:p>
          <a:p>
            <a:pPr lvl="1"/>
            <a:r>
              <a:rPr lang="en-US" dirty="0"/>
              <a:t>Grant-related student support</a:t>
            </a:r>
          </a:p>
        </p:txBody>
      </p:sp>
      <p:sp>
        <p:nvSpPr>
          <p:cNvPr id="4" name="Content Placeholder 3">
            <a:extLst>
              <a:ext uri="{FF2B5EF4-FFF2-40B4-BE49-F238E27FC236}">
                <a16:creationId xmlns:a16="http://schemas.microsoft.com/office/drawing/2014/main" id="{FD994BC9-FA4F-85DD-63CC-DA48C4D09672}"/>
              </a:ext>
            </a:extLst>
          </p:cNvPr>
          <p:cNvSpPr>
            <a:spLocks noGrp="1"/>
          </p:cNvSpPr>
          <p:nvPr>
            <p:ph sz="half" idx="2"/>
          </p:nvPr>
        </p:nvSpPr>
        <p:spPr>
          <a:xfrm>
            <a:off x="6172199" y="1434662"/>
            <a:ext cx="5884333" cy="5423337"/>
          </a:xfrm>
        </p:spPr>
        <p:txBody>
          <a:bodyPr>
            <a:normAutofit fontScale="62500" lnSpcReduction="20000"/>
          </a:bodyPr>
          <a:lstStyle/>
          <a:p>
            <a:pPr marL="514350" indent="-514350">
              <a:buFont typeface="+mj-lt"/>
              <a:buAutoNum type="arabicPeriod" startAt="4"/>
            </a:pPr>
            <a:r>
              <a:rPr lang="en-US" dirty="0"/>
              <a:t>Student Success – Undergrad</a:t>
            </a:r>
          </a:p>
          <a:p>
            <a:pPr lvl="1"/>
            <a:r>
              <a:rPr lang="en-US" dirty="0"/>
              <a:t>First-year course completion rate</a:t>
            </a:r>
          </a:p>
          <a:p>
            <a:pPr lvl="1"/>
            <a:r>
              <a:rPr lang="en-US" dirty="0"/>
              <a:t>Graduation rate</a:t>
            </a:r>
          </a:p>
          <a:p>
            <a:pPr lvl="1"/>
            <a:r>
              <a:rPr lang="en-US" dirty="0"/>
              <a:t>Degree efficiency (number of hours completed upon graduation)</a:t>
            </a:r>
          </a:p>
          <a:p>
            <a:pPr marL="514350" indent="-514350">
              <a:buFont typeface="+mj-lt"/>
              <a:buAutoNum type="arabicPeriod" startAt="4"/>
            </a:pPr>
            <a:r>
              <a:rPr lang="en-US" dirty="0"/>
              <a:t>Student Success – Graduate</a:t>
            </a:r>
          </a:p>
          <a:p>
            <a:pPr lvl="1"/>
            <a:r>
              <a:rPr lang="en-US" dirty="0">
                <a:solidFill>
                  <a:schemeClr val="accent6">
                    <a:lumMod val="75000"/>
                  </a:schemeClr>
                </a:solidFill>
              </a:rPr>
              <a:t>Number of students who complete program within 5 (MS/PBC) or 7 (doctoral) years</a:t>
            </a:r>
          </a:p>
          <a:p>
            <a:pPr lvl="1"/>
            <a:r>
              <a:rPr lang="en-US" dirty="0">
                <a:solidFill>
                  <a:schemeClr val="accent6">
                    <a:lumMod val="75000"/>
                  </a:schemeClr>
                </a:solidFill>
              </a:rPr>
              <a:t>Percentage of students who graduate within the 5 – 7 year time frame</a:t>
            </a:r>
          </a:p>
          <a:p>
            <a:pPr lvl="1"/>
            <a:r>
              <a:rPr lang="en-US" dirty="0">
                <a:solidFill>
                  <a:schemeClr val="accent6">
                    <a:lumMod val="75000"/>
                  </a:schemeClr>
                </a:solidFill>
              </a:rPr>
              <a:t>Number of extension credits</a:t>
            </a:r>
          </a:p>
          <a:p>
            <a:pPr marL="514350" indent="-514350">
              <a:buFont typeface="+mj-lt"/>
              <a:buAutoNum type="arabicPeriod" startAt="4"/>
            </a:pPr>
            <a:r>
              <a:rPr lang="en-US" dirty="0">
                <a:highlight>
                  <a:srgbClr val="C0C0C0"/>
                </a:highlight>
              </a:rPr>
              <a:t>Labor Market &amp; Workforce Reliance</a:t>
            </a:r>
          </a:p>
          <a:p>
            <a:pPr lvl="1"/>
            <a:r>
              <a:rPr lang="en-US" dirty="0">
                <a:highlight>
                  <a:srgbClr val="C0C0C0"/>
                </a:highlight>
              </a:rPr>
              <a:t>Job growth</a:t>
            </a:r>
          </a:p>
          <a:p>
            <a:pPr lvl="1"/>
            <a:r>
              <a:rPr lang="en-US" dirty="0">
                <a:highlight>
                  <a:srgbClr val="C0C0C0"/>
                </a:highlight>
              </a:rPr>
              <a:t>Job openings</a:t>
            </a:r>
          </a:p>
          <a:p>
            <a:pPr marL="514350" indent="-514350">
              <a:buFont typeface="+mj-lt"/>
              <a:buAutoNum type="arabicPeriod" startAt="4"/>
            </a:pPr>
            <a:r>
              <a:rPr lang="en-US" dirty="0"/>
              <a:t>TBD: Qualitative/Contextual data</a:t>
            </a:r>
          </a:p>
          <a:p>
            <a:pPr lvl="1"/>
            <a:r>
              <a:rPr lang="en-US" dirty="0"/>
              <a:t>Contextual information relevant to program and associated with data in items 1 – 6</a:t>
            </a:r>
          </a:p>
          <a:p>
            <a:pPr lvl="1"/>
            <a:r>
              <a:rPr lang="en-US" dirty="0">
                <a:solidFill>
                  <a:schemeClr val="accent6">
                    <a:lumMod val="75000"/>
                  </a:schemeClr>
                </a:solidFill>
              </a:rPr>
              <a:t>Comparable to other programs in state or on campus</a:t>
            </a:r>
          </a:p>
          <a:p>
            <a:pPr lvl="1"/>
            <a:r>
              <a:rPr lang="en-US" dirty="0">
                <a:solidFill>
                  <a:schemeClr val="accent6">
                    <a:lumMod val="75000"/>
                  </a:schemeClr>
                </a:solidFill>
              </a:rPr>
              <a:t>Accreditation</a:t>
            </a:r>
          </a:p>
          <a:p>
            <a:pPr lvl="1"/>
            <a:r>
              <a:rPr lang="en-US" dirty="0">
                <a:solidFill>
                  <a:schemeClr val="accent6">
                    <a:lumMod val="75000"/>
                  </a:schemeClr>
                </a:solidFill>
              </a:rPr>
              <a:t>Other contextual information (e.g., number might have admitted but couldn’t, changes in personnel that impacted costs, efficiency, or admits </a:t>
            </a:r>
            <a:r>
              <a:rPr lang="en-US" dirty="0" err="1">
                <a:solidFill>
                  <a:schemeClr val="accent6">
                    <a:lumMod val="75000"/>
                  </a:schemeClr>
                </a:solidFill>
              </a:rPr>
              <a:t>etc</a:t>
            </a:r>
            <a:r>
              <a:rPr lang="en-US" dirty="0">
                <a:solidFill>
                  <a:schemeClr val="accent6">
                    <a:lumMod val="75000"/>
                  </a:schemeClr>
                </a:solidFill>
              </a:rPr>
              <a:t>)</a:t>
            </a:r>
          </a:p>
          <a:p>
            <a:pPr marL="971550" lvl="1" indent="-514350">
              <a:buFont typeface="+mj-lt"/>
              <a:buAutoNum type="arabicPeriod"/>
            </a:pPr>
            <a:endParaRPr lang="en-US" dirty="0"/>
          </a:p>
        </p:txBody>
      </p:sp>
    </p:spTree>
    <p:extLst>
      <p:ext uri="{BB962C8B-B14F-4D97-AF65-F5344CB8AC3E}">
        <p14:creationId xmlns:p14="http://schemas.microsoft.com/office/powerpoint/2010/main" val="586173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6C83-6E93-8E53-9D1D-262F04F87AB3}"/>
              </a:ext>
            </a:extLst>
          </p:cNvPr>
          <p:cNvSpPr>
            <a:spLocks noGrp="1"/>
          </p:cNvSpPr>
          <p:nvPr>
            <p:ph type="title"/>
          </p:nvPr>
        </p:nvSpPr>
        <p:spPr/>
        <p:txBody>
          <a:bodyPr>
            <a:normAutofit fontScale="90000"/>
          </a:bodyPr>
          <a:lstStyle/>
          <a:p>
            <a:r>
              <a:rPr lang="en-US" dirty="0"/>
              <a:t>Notables from Collaboration between PRTF and Provost/Academic Council of Deans</a:t>
            </a:r>
          </a:p>
        </p:txBody>
      </p:sp>
      <p:sp>
        <p:nvSpPr>
          <p:cNvPr id="3" name="Content Placeholder 2">
            <a:extLst>
              <a:ext uri="{FF2B5EF4-FFF2-40B4-BE49-F238E27FC236}">
                <a16:creationId xmlns:a16="http://schemas.microsoft.com/office/drawing/2014/main" id="{E4E52968-B29C-22D2-A6E2-AE657989D580}"/>
              </a:ext>
            </a:extLst>
          </p:cNvPr>
          <p:cNvSpPr>
            <a:spLocks noGrp="1"/>
          </p:cNvSpPr>
          <p:nvPr>
            <p:ph idx="1"/>
          </p:nvPr>
        </p:nvSpPr>
        <p:spPr/>
        <p:txBody>
          <a:bodyPr>
            <a:normAutofit fontScale="92500" lnSpcReduction="10000"/>
          </a:bodyPr>
          <a:lstStyle/>
          <a:p>
            <a:r>
              <a:rPr lang="en-US" dirty="0"/>
              <a:t>Removal of Category 6 Labor Market</a:t>
            </a:r>
          </a:p>
          <a:p>
            <a:r>
              <a:rPr lang="en-US" dirty="0"/>
              <a:t>Shifting of items Category 5 Graduate Student Success</a:t>
            </a:r>
          </a:p>
          <a:p>
            <a:r>
              <a:rPr lang="en-US" dirty="0"/>
              <a:t>Weighting of individual items</a:t>
            </a:r>
          </a:p>
          <a:p>
            <a:r>
              <a:rPr lang="en-US" dirty="0"/>
              <a:t>Varied weighting of categories across the rubric</a:t>
            </a:r>
          </a:p>
          <a:p>
            <a:r>
              <a:rPr lang="en-US" dirty="0"/>
              <a:t>Contextual data</a:t>
            </a:r>
          </a:p>
          <a:p>
            <a:pPr marL="0" indent="0">
              <a:buNone/>
            </a:pPr>
            <a:endParaRPr lang="en-US" dirty="0"/>
          </a:p>
          <a:p>
            <a:pPr marL="0" indent="0">
              <a:buNone/>
            </a:pPr>
            <a:r>
              <a:rPr lang="en-US" i="1" dirty="0"/>
              <a:t>Other important notables for UNCG generally:</a:t>
            </a:r>
          </a:p>
          <a:p>
            <a:r>
              <a:rPr lang="en-US" dirty="0"/>
              <a:t>Inclusive process of faculty, staff, and administration</a:t>
            </a:r>
          </a:p>
          <a:p>
            <a:r>
              <a:rPr lang="en-US" dirty="0"/>
              <a:t>Faculty, staff, and administrators are making recommendations (not external consulting groups)</a:t>
            </a:r>
          </a:p>
          <a:p>
            <a:endParaRPr lang="en-US" dirty="0"/>
          </a:p>
          <a:p>
            <a:endParaRPr lang="en-US" dirty="0"/>
          </a:p>
        </p:txBody>
      </p:sp>
    </p:spTree>
    <p:extLst>
      <p:ext uri="{BB962C8B-B14F-4D97-AF65-F5344CB8AC3E}">
        <p14:creationId xmlns:p14="http://schemas.microsoft.com/office/powerpoint/2010/main" val="4122268107"/>
      </p:ext>
    </p:extLst>
  </p:cSld>
  <p:clrMapOvr>
    <a:masterClrMapping/>
  </p:clrMapOvr>
</p:sld>
</file>

<file path=ppt/theme/theme1.xml><?xml version="1.0" encoding="utf-8"?>
<a:theme xmlns:a="http://schemas.openxmlformats.org/drawingml/2006/main" name="UNCG_ End_Thank You Slides">
  <a:themeElements>
    <a:clrScheme name="Custom 1">
      <a:dk1>
        <a:sysClr val="windowText" lastClr="000000"/>
      </a:dk1>
      <a:lt1>
        <a:sysClr val="window" lastClr="FFFFFF"/>
      </a:lt1>
      <a:dk2>
        <a:srgbClr val="0F2044"/>
      </a:dk2>
      <a:lt2>
        <a:srgbClr val="BEC0C2"/>
      </a:lt2>
      <a:accent1>
        <a:srgbClr val="FFB71B"/>
      </a:accent1>
      <a:accent2>
        <a:srgbClr val="4FC2BF"/>
      </a:accent2>
      <a:accent3>
        <a:srgbClr val="00698C"/>
      </a:accent3>
      <a:accent4>
        <a:srgbClr val="A00C30"/>
      </a:accent4>
      <a:accent5>
        <a:srgbClr val="A59C87"/>
      </a:accent5>
      <a:accent6>
        <a:srgbClr val="92D1B3"/>
      </a:accent6>
      <a:hlink>
        <a:srgbClr val="507BD8"/>
      </a:hlink>
      <a:folHlink>
        <a:srgbClr val="EDEFF0"/>
      </a:folHlink>
    </a:clrScheme>
    <a:fontScheme name="uncg-brand-2018-v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CB62C7-43E4-49D6-897F-BE15A65DDFED}" vid="{A6205726-1400-45D6-8DDD-D3C71C5BF93F}"/>
    </a:ext>
  </a:extLst>
</a:theme>
</file>

<file path=ppt/theme/theme2.xml><?xml version="1.0" encoding="utf-8"?>
<a:theme xmlns:a="http://schemas.openxmlformats.org/drawingml/2006/main" name="UNCG Navy Background">
  <a:themeElements>
    <a:clrScheme name="Custom 1">
      <a:dk1>
        <a:sysClr val="windowText" lastClr="000000"/>
      </a:dk1>
      <a:lt1>
        <a:sysClr val="window" lastClr="FFFFFF"/>
      </a:lt1>
      <a:dk2>
        <a:srgbClr val="0F2044"/>
      </a:dk2>
      <a:lt2>
        <a:srgbClr val="BEC0C2"/>
      </a:lt2>
      <a:accent1>
        <a:srgbClr val="FFB71B"/>
      </a:accent1>
      <a:accent2>
        <a:srgbClr val="4FC2BF"/>
      </a:accent2>
      <a:accent3>
        <a:srgbClr val="00698C"/>
      </a:accent3>
      <a:accent4>
        <a:srgbClr val="A00C30"/>
      </a:accent4>
      <a:accent5>
        <a:srgbClr val="A59C87"/>
      </a:accent5>
      <a:accent6>
        <a:srgbClr val="92D1B3"/>
      </a:accent6>
      <a:hlink>
        <a:srgbClr val="507BD8"/>
      </a:hlink>
      <a:folHlink>
        <a:srgbClr val="EDEFF0"/>
      </a:folHlink>
    </a:clrScheme>
    <a:fontScheme name="uncg-brand-2018-v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CB62C7-43E4-49D6-897F-BE15A65DDFED}" vid="{E46950CF-BB60-4D79-B6C8-B17A544D2152}"/>
    </a:ext>
  </a:extLst>
</a:theme>
</file>

<file path=ppt/theme/theme3.xml><?xml version="1.0" encoding="utf-8"?>
<a:theme xmlns:a="http://schemas.openxmlformats.org/drawingml/2006/main" name="UNCG White Background">
  <a:themeElements>
    <a:clrScheme name="Custom 1">
      <a:dk1>
        <a:sysClr val="windowText" lastClr="000000"/>
      </a:dk1>
      <a:lt1>
        <a:sysClr val="window" lastClr="FFFFFF"/>
      </a:lt1>
      <a:dk2>
        <a:srgbClr val="0F2044"/>
      </a:dk2>
      <a:lt2>
        <a:srgbClr val="BEC0C2"/>
      </a:lt2>
      <a:accent1>
        <a:srgbClr val="FFB71B"/>
      </a:accent1>
      <a:accent2>
        <a:srgbClr val="4FC2BF"/>
      </a:accent2>
      <a:accent3>
        <a:srgbClr val="00698C"/>
      </a:accent3>
      <a:accent4>
        <a:srgbClr val="A00C30"/>
      </a:accent4>
      <a:accent5>
        <a:srgbClr val="A59C87"/>
      </a:accent5>
      <a:accent6>
        <a:srgbClr val="92D1B3"/>
      </a:accent6>
      <a:hlink>
        <a:srgbClr val="507BD8"/>
      </a:hlink>
      <a:folHlink>
        <a:srgbClr val="EDEFF0"/>
      </a:folHlink>
    </a:clrScheme>
    <a:fontScheme name="uncg-brand-2018-v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ECB62C7-43E4-49D6-897F-BE15A65DDFED}" vid="{14A34B68-982E-46B3-8F07-518A67D0A89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87C1DE1996C948AC2BCFAC99120749" ma:contentTypeVersion="12" ma:contentTypeDescription="Create a new document." ma:contentTypeScope="" ma:versionID="d4586fae93ee2d99cf430cbfc95271ea">
  <xsd:schema xmlns:xsd="http://www.w3.org/2001/XMLSchema" xmlns:xs="http://www.w3.org/2001/XMLSchema" xmlns:p="http://schemas.microsoft.com/office/2006/metadata/properties" xmlns:ns2="14ed0c62-4ff3-43fb-b4f6-326e3863b5ec" xmlns:ns3="910f53c0-7f65-4c54-9ae9-00ad6e39386b" targetNamespace="http://schemas.microsoft.com/office/2006/metadata/properties" ma:root="true" ma:fieldsID="7dc6ec483a23b916b52e621665ec9740" ns2:_="" ns3:_="">
    <xsd:import namespace="14ed0c62-4ff3-43fb-b4f6-326e3863b5ec"/>
    <xsd:import namespace="910f53c0-7f65-4c54-9ae9-00ad6e39386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ed0c62-4ff3-43fb-b4f6-326e3863b5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ac0a362-4c27-4c55-9ac0-8f38bd0dfc5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0f53c0-7f65-4c54-9ae9-00ad6e39386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b3a413c-c8be-4d79-bb84-3b72675d4c19}" ma:internalName="TaxCatchAll" ma:showField="CatchAllData" ma:web="910f53c0-7f65-4c54-9ae9-00ad6e3938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10f53c0-7f65-4c54-9ae9-00ad6e39386b" xsi:nil="true"/>
    <lcf76f155ced4ddcb4097134ff3c332f xmlns="14ed0c62-4ff3-43fb-b4f6-326e3863b5e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849798B-DDD1-4CE8-8C4D-D22E1D1F89DE}"/>
</file>

<file path=customXml/itemProps2.xml><?xml version="1.0" encoding="utf-8"?>
<ds:datastoreItem xmlns:ds="http://schemas.openxmlformats.org/officeDocument/2006/customXml" ds:itemID="{8A38F186-AF27-472F-88E0-2C24AE11FD92}"/>
</file>

<file path=customXml/itemProps3.xml><?xml version="1.0" encoding="utf-8"?>
<ds:datastoreItem xmlns:ds="http://schemas.openxmlformats.org/officeDocument/2006/customXml" ds:itemID="{27E5E9F0-8C8D-4326-95B8-801A62CFDEE0}"/>
</file>

<file path=docMetadata/LabelInfo.xml><?xml version="1.0" encoding="utf-8"?>
<clbl:labelList xmlns:clbl="http://schemas.microsoft.com/office/2020/mipLabelMetadata">
  <clbl:label id="{a2761ec8-7198-4440-bea0-e9dd2af28b51}" enabled="1" method="Standard" siteId="{73e15cf5-5dbb-46af-a862-753916269d73}" contentBits="0" removed="0"/>
</clbl:labelList>
</file>

<file path=docProps/app.xml><?xml version="1.0" encoding="utf-8"?>
<Properties xmlns="http://schemas.openxmlformats.org/officeDocument/2006/extended-properties" xmlns:vt="http://schemas.openxmlformats.org/officeDocument/2006/docPropsVTypes">
  <Template>uncg-ppt-tmpl-2018-wide169-logo-bl-horiz-v2 (1)</Template>
  <TotalTime>6960</TotalTime>
  <Words>4568</Words>
  <Application>Microsoft Macintosh PowerPoint</Application>
  <PresentationFormat>Widescreen</PresentationFormat>
  <Paragraphs>488</Paragraphs>
  <Slides>14</Slides>
  <Notes>0</Notes>
  <HiddenSlides>1</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Georgia</vt:lpstr>
      <vt:lpstr>UNCG_ End_Thank You Slides</vt:lpstr>
      <vt:lpstr>UNCG Navy Background</vt:lpstr>
      <vt:lpstr>UNCG White Background</vt:lpstr>
      <vt:lpstr>Academic Portfolio Review Task Force </vt:lpstr>
      <vt:lpstr>PRTF Members</vt:lpstr>
      <vt:lpstr>Today’s Open Forum</vt:lpstr>
      <vt:lpstr>Academic Portfolio Review Initiative</vt:lpstr>
      <vt:lpstr>Academic Portfolio Review Task Force</vt:lpstr>
      <vt:lpstr>Academic Portfolio Review Timeline</vt:lpstr>
      <vt:lpstr>Data Availability for Rubric - Initial</vt:lpstr>
      <vt:lpstr>Data Availability for Rubric - Revised</vt:lpstr>
      <vt:lpstr>Notables from Collaboration between PRTF and Provost/Academic Council of Deans</vt:lpstr>
      <vt:lpstr>Access the PRTF Documents</vt:lpstr>
      <vt:lpstr>PowerPoint Presentation</vt:lpstr>
      <vt:lpstr>PowerPoint Presentation</vt:lpstr>
      <vt:lpstr>PowerPoint Presentation</vt:lpstr>
      <vt:lpstr>Qualitative/Contextual Data</vt:lpstr>
    </vt:vector>
  </TitlesOfParts>
  <Company>The University of North Carolina at Greensboro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dc:title>
  <dc:creator>Rachel Mills</dc:creator>
  <cp:lastModifiedBy>Kelly Wester</cp:lastModifiedBy>
  <cp:revision>12</cp:revision>
  <dcterms:created xsi:type="dcterms:W3CDTF">2023-08-07T13:03:36Z</dcterms:created>
  <dcterms:modified xsi:type="dcterms:W3CDTF">2023-08-28T10:24:51Z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0x010100C687C1DE1996C948AC2BCFAC99120749</vt:lpwstr>
  </property>
</Properties>
</file>